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4"/>
  </p:sldMasterIdLst>
  <p:notesMasterIdLst>
    <p:notesMasterId r:id="rId24"/>
  </p:notesMasterIdLst>
  <p:sldIdLst>
    <p:sldId id="453" r:id="rId5"/>
    <p:sldId id="444" r:id="rId6"/>
    <p:sldId id="471" r:id="rId7"/>
    <p:sldId id="295" r:id="rId8"/>
    <p:sldId id="654" r:id="rId9"/>
    <p:sldId id="311" r:id="rId10"/>
    <p:sldId id="638" r:id="rId11"/>
    <p:sldId id="636" r:id="rId12"/>
    <p:sldId id="665" r:id="rId13"/>
    <p:sldId id="637" r:id="rId14"/>
    <p:sldId id="663" r:id="rId15"/>
    <p:sldId id="348" r:id="rId16"/>
    <p:sldId id="653" r:id="rId17"/>
    <p:sldId id="259" r:id="rId18"/>
    <p:sldId id="695" r:id="rId19"/>
    <p:sldId id="711" r:id="rId20"/>
    <p:sldId id="712" r:id="rId21"/>
    <p:sldId id="488" r:id="rId22"/>
    <p:sldId id="51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ampus for Hope Presentation" id="{4479555D-75E7-4BB7-AF68-0D3466FA3C70}">
          <p14:sldIdLst>
            <p14:sldId id="453"/>
            <p14:sldId id="444"/>
            <p14:sldId id="471"/>
            <p14:sldId id="295"/>
            <p14:sldId id="654"/>
            <p14:sldId id="311"/>
            <p14:sldId id="638"/>
            <p14:sldId id="636"/>
            <p14:sldId id="665"/>
            <p14:sldId id="637"/>
            <p14:sldId id="663"/>
            <p14:sldId id="348"/>
            <p14:sldId id="653"/>
            <p14:sldId id="259"/>
            <p14:sldId id="695"/>
            <p14:sldId id="711"/>
            <p14:sldId id="712"/>
            <p14:sldId id="488"/>
            <p14:sldId id="51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95A028-E95C-F44B-A6E4-68F4993E95A6}" name="Aja Leija" initials="AL" userId="S::aja.leija@campusforhope.org::fc5853aa-7dcb-4561-8e16-84e0e9f5f5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3" autoAdjust="0"/>
  </p:normalViewPr>
  <p:slideViewPr>
    <p:cSldViewPr snapToGrid="0">
      <p:cViewPr varScale="1">
        <p:scale>
          <a:sx n="112" d="100"/>
          <a:sy n="112" d="100"/>
        </p:scale>
        <p:origin x="1758" y="126"/>
      </p:cViewPr>
      <p:guideLst/>
    </p:cSldViewPr>
  </p:slideViewPr>
  <p:outlineViewPr>
    <p:cViewPr>
      <p:scale>
        <a:sx n="33" d="100"/>
        <a:sy n="33" d="100"/>
      </p:scale>
      <p:origin x="0" y="-4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netorg18718570.sharepoint.com/sites/CFHStartup/Shared%20Documents/Operations/Campus%20Operations/CFH%20Bed%20Coun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 of Bed Count</a:t>
            </a:r>
            <a:r>
              <a:rPr lang="en-US" baseline="0"/>
              <a:t> by population</a:t>
            </a:r>
            <a:endParaRPr lang="en-US"/>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Sheet2!$J$14</c:f>
              <c:strCache>
                <c:ptCount val="1"/>
                <c:pt idx="0">
                  <c:v>% of Beds</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C441-4CB3-9B40-7450003477D4}"/>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C441-4CB3-9B40-7450003477D4}"/>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C441-4CB3-9B40-7450003477D4}"/>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C441-4CB3-9B40-7450003477D4}"/>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C441-4CB3-9B40-7450003477D4}"/>
              </c:ext>
            </c:extLst>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C441-4CB3-9B40-7450003477D4}"/>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C441-4CB3-9B40-7450003477D4}"/>
                </c:ext>
              </c:extLst>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C441-4CB3-9B40-7450003477D4}"/>
                </c:ext>
              </c:extLst>
            </c:dLbl>
            <c:dLbl>
              <c:idx val="2"/>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C441-4CB3-9B40-7450003477D4}"/>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C441-4CB3-9B40-7450003477D4}"/>
                </c:ext>
              </c:extLst>
            </c:dLbl>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C441-4CB3-9B40-7450003477D4}"/>
                </c:ext>
              </c:extLst>
            </c:dLbl>
            <c:dLbl>
              <c:idx val="5"/>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B-C441-4CB3-9B40-7450003477D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Sheet2!$G$15:$G$20</c:f>
              <c:strCache>
                <c:ptCount val="6"/>
                <c:pt idx="0">
                  <c:v>Men</c:v>
                </c:pt>
                <c:pt idx="1">
                  <c:v>Women</c:v>
                </c:pt>
                <c:pt idx="2">
                  <c:v>Families</c:v>
                </c:pt>
                <c:pt idx="3">
                  <c:v>LGBTQ</c:v>
                </c:pt>
                <c:pt idx="4">
                  <c:v>Young Adults</c:v>
                </c:pt>
                <c:pt idx="5">
                  <c:v>Couples</c:v>
                </c:pt>
              </c:strCache>
            </c:strRef>
          </c:cat>
          <c:val>
            <c:numRef>
              <c:f>Sheet2!$J$15:$J$20</c:f>
              <c:numCache>
                <c:formatCode>0%</c:formatCode>
                <c:ptCount val="6"/>
                <c:pt idx="0">
                  <c:v>8.9108910891089105E-2</c:v>
                </c:pt>
                <c:pt idx="1">
                  <c:v>0.13861386138613863</c:v>
                </c:pt>
                <c:pt idx="2">
                  <c:v>0.37747524752475248</c:v>
                </c:pt>
                <c:pt idx="3">
                  <c:v>8.9108910891089105E-2</c:v>
                </c:pt>
                <c:pt idx="4">
                  <c:v>8.9108910891089105E-2</c:v>
                </c:pt>
                <c:pt idx="5">
                  <c:v>3.9603960396039604E-2</c:v>
                </c:pt>
              </c:numCache>
            </c:numRef>
          </c:val>
          <c:extLst>
            <c:ext xmlns:c16="http://schemas.microsoft.com/office/drawing/2014/chart" uri="{C3380CC4-5D6E-409C-BE32-E72D297353CC}">
              <c16:uniqueId val="{0000000C-C441-4CB3-9B40-7450003477D4}"/>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a:t>% of Bed Count</a:t>
            </a:r>
            <a:r>
              <a:rPr lang="en-US" baseline="0"/>
              <a:t> by population*</a:t>
            </a:r>
            <a:endParaRPr lang="en-US"/>
          </a:p>
        </c:rich>
      </c:tx>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5C09C8-6836-4C96-B042-6281A33F3DA6}"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B87B36-4CB3-4552-866B-8F5B62D0C926}" type="slidenum">
              <a:rPr lang="en-US" smtClean="0"/>
              <a:t>‹#›</a:t>
            </a:fld>
            <a:endParaRPr lang="en-US"/>
          </a:p>
        </p:txBody>
      </p:sp>
    </p:spTree>
    <p:extLst>
      <p:ext uri="{BB962C8B-B14F-4D97-AF65-F5344CB8AC3E}">
        <p14:creationId xmlns:p14="http://schemas.microsoft.com/office/powerpoint/2010/main" val="2831877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F768C5-92E8-46F4-95C6-5958CB234656}" type="slidenum">
              <a:rPr lang="en-US" smtClean="0"/>
              <a:t>4</a:t>
            </a:fld>
            <a:endParaRPr lang="en-US"/>
          </a:p>
        </p:txBody>
      </p:sp>
    </p:spTree>
    <p:extLst>
      <p:ext uri="{BB962C8B-B14F-4D97-AF65-F5344CB8AC3E}">
        <p14:creationId xmlns:p14="http://schemas.microsoft.com/office/powerpoint/2010/main" val="560509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9D213D-FFB0-984F-B33B-375A19097C93}" type="slidenum">
              <a:rPr lang="en-US" smtClean="0"/>
              <a:t>6</a:t>
            </a:fld>
            <a:endParaRPr lang="en-US"/>
          </a:p>
        </p:txBody>
      </p:sp>
    </p:spTree>
    <p:extLst>
      <p:ext uri="{BB962C8B-B14F-4D97-AF65-F5344CB8AC3E}">
        <p14:creationId xmlns:p14="http://schemas.microsoft.com/office/powerpoint/2010/main" val="349832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8ace611fab_2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8ace611fab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sz="1300" b="1" dirty="0">
                <a:solidFill>
                  <a:srgbClr val="FF0000"/>
                </a:solidFill>
                <a:latin typeface="Helvetica Neue"/>
                <a:ea typeface="Helvetica Neue"/>
                <a:cs typeface="Helvetica Neue"/>
                <a:sym typeface="Helvetica Neue"/>
              </a:rPr>
              <a:t>Main entry @ College Dr. </a:t>
            </a:r>
            <a:endParaRPr sz="1300" b="1" dirty="0">
              <a:solidFill>
                <a:srgbClr val="FF0000"/>
              </a:solidFill>
              <a:latin typeface="Helvetica Neue"/>
              <a:ea typeface="Helvetica Neue"/>
              <a:cs typeface="Helvetica Neue"/>
              <a:sym typeface="Helvetica Neue"/>
            </a:endParaRPr>
          </a:p>
          <a:p>
            <a:pPr marL="0" lvl="0" indent="0" algn="l" rtl="0">
              <a:spcBef>
                <a:spcPts val="0"/>
              </a:spcBef>
              <a:spcAft>
                <a:spcPts val="0"/>
              </a:spcAft>
              <a:buNone/>
            </a:pPr>
            <a:r>
              <a:rPr lang="en" sz="1300" b="1" dirty="0">
                <a:solidFill>
                  <a:srgbClr val="FF0000"/>
                </a:solidFill>
                <a:latin typeface="Helvetica Neue"/>
                <a:ea typeface="Helvetica Neue"/>
                <a:cs typeface="Helvetica Neue"/>
                <a:sym typeface="Helvetica Neue"/>
              </a:rPr>
              <a:t>Arrival - </a:t>
            </a:r>
            <a:endParaRPr sz="1300" b="1" dirty="0">
              <a:solidFill>
                <a:srgbClr val="FF0000"/>
              </a:solidFill>
              <a:latin typeface="Helvetica Neue"/>
              <a:ea typeface="Helvetica Neue"/>
              <a:cs typeface="Helvetica Neue"/>
              <a:sym typeface="Helvetica Neue"/>
            </a:endParaRPr>
          </a:p>
          <a:p>
            <a:pPr marL="457200" lvl="0" indent="-311150" algn="l" rtl="0">
              <a:spcBef>
                <a:spcPts val="0"/>
              </a:spcBef>
              <a:spcAft>
                <a:spcPts val="0"/>
              </a:spcAft>
              <a:buClr>
                <a:srgbClr val="FF0000"/>
              </a:buClr>
              <a:buSzPts val="1300"/>
              <a:buFont typeface="Helvetica Neue"/>
              <a:buChar char="-"/>
            </a:pPr>
            <a:r>
              <a:rPr lang="en" sz="1300" b="1" dirty="0">
                <a:solidFill>
                  <a:srgbClr val="FF0000"/>
                </a:solidFill>
                <a:latin typeface="Helvetica Neue"/>
                <a:ea typeface="Helvetica Neue"/>
                <a:cs typeface="Helvetica Neue"/>
                <a:sym typeface="Helvetica Neue"/>
              </a:rPr>
              <a:t>Struggling with crisis - Defer to detox </a:t>
            </a:r>
            <a:endParaRPr sz="1300" b="1" dirty="0">
              <a:solidFill>
                <a:srgbClr val="FF0000"/>
              </a:solidFill>
              <a:latin typeface="Helvetica Neue"/>
              <a:ea typeface="Helvetica Neue"/>
              <a:cs typeface="Helvetica Neue"/>
              <a:sym typeface="Helvetica Neue"/>
            </a:endParaRPr>
          </a:p>
          <a:p>
            <a:pPr marL="457200" lvl="0" indent="-311150" algn="l" rtl="0">
              <a:spcBef>
                <a:spcPts val="0"/>
              </a:spcBef>
              <a:spcAft>
                <a:spcPts val="0"/>
              </a:spcAft>
              <a:buClr>
                <a:srgbClr val="FF0000"/>
              </a:buClr>
              <a:buSzPts val="1300"/>
              <a:buFont typeface="Helvetica Neue"/>
              <a:buChar char="-"/>
            </a:pPr>
            <a:r>
              <a:rPr lang="en" sz="1300" b="1" dirty="0">
                <a:solidFill>
                  <a:srgbClr val="FF0000"/>
                </a:solidFill>
                <a:latin typeface="Helvetica Neue"/>
                <a:ea typeface="Helvetica Neue"/>
                <a:cs typeface="Helvetica Neue"/>
                <a:sym typeface="Helvetica Neue"/>
              </a:rPr>
              <a:t>All other </a:t>
            </a:r>
            <a:endParaRPr sz="1300" b="1" dirty="0">
              <a:solidFill>
                <a:srgbClr val="FF0000"/>
              </a:solidFill>
              <a:latin typeface="Helvetica Neue"/>
              <a:ea typeface="Helvetica Neue"/>
              <a:cs typeface="Helvetica Neue"/>
              <a:sym typeface="Helvetica Neue"/>
            </a:endParaRPr>
          </a:p>
          <a:p>
            <a:pPr marL="457200" lvl="0" indent="-311150" algn="l" rtl="0">
              <a:spcBef>
                <a:spcPts val="0"/>
              </a:spcBef>
              <a:spcAft>
                <a:spcPts val="0"/>
              </a:spcAft>
              <a:buClr>
                <a:srgbClr val="FF0000"/>
              </a:buClr>
              <a:buSzPts val="1300"/>
              <a:buFont typeface="Helvetica Neue"/>
              <a:buChar char="-"/>
            </a:pPr>
            <a:r>
              <a:rPr lang="en" sz="1300" b="1" dirty="0">
                <a:solidFill>
                  <a:srgbClr val="FF0000"/>
                </a:solidFill>
                <a:latin typeface="Helvetica Neue"/>
                <a:ea typeface="Helvetica Neue"/>
                <a:cs typeface="Helvetica Neue"/>
                <a:sym typeface="Helvetica Neue"/>
              </a:rPr>
              <a:t>Intake for client</a:t>
            </a:r>
            <a:endParaRPr sz="1300" b="1" dirty="0">
              <a:solidFill>
                <a:srgbClr val="FF0000"/>
              </a:solidFill>
              <a:latin typeface="Helvetica Neue"/>
              <a:ea typeface="Helvetica Neue"/>
              <a:cs typeface="Helvetica Neue"/>
              <a:sym typeface="Helvetica Neue"/>
            </a:endParaRPr>
          </a:p>
          <a:p>
            <a:pPr marL="914400" lvl="1" indent="-311150" algn="l" rtl="0">
              <a:spcBef>
                <a:spcPts val="0"/>
              </a:spcBef>
              <a:spcAft>
                <a:spcPts val="0"/>
              </a:spcAft>
              <a:buClr>
                <a:srgbClr val="FF0000"/>
              </a:buClr>
              <a:buSzPts val="1300"/>
              <a:buFont typeface="Helvetica Neue"/>
              <a:buChar char="-"/>
            </a:pPr>
            <a:r>
              <a:rPr lang="en" sz="1300" b="1" dirty="0">
                <a:solidFill>
                  <a:srgbClr val="FF0000"/>
                </a:solidFill>
                <a:latin typeface="Helvetica Neue"/>
                <a:ea typeface="Helvetica Neue"/>
                <a:cs typeface="Helvetica Neue"/>
                <a:sym typeface="Helvetica Neue"/>
              </a:rPr>
              <a:t>In need </a:t>
            </a:r>
            <a:endParaRPr sz="1300" b="1" dirty="0">
              <a:solidFill>
                <a:srgbClr val="FF0000"/>
              </a:solidFill>
              <a:latin typeface="Helvetica Neue"/>
              <a:ea typeface="Helvetica Neue"/>
              <a:cs typeface="Helvetica Neue"/>
              <a:sym typeface="Helvetica Neue"/>
            </a:endParaRPr>
          </a:p>
          <a:p>
            <a:pPr marL="457200" lvl="0" indent="-311150" algn="l" rtl="0">
              <a:spcBef>
                <a:spcPts val="0"/>
              </a:spcBef>
              <a:spcAft>
                <a:spcPts val="0"/>
              </a:spcAft>
              <a:buClr>
                <a:srgbClr val="FF0000"/>
              </a:buClr>
              <a:buSzPts val="1300"/>
              <a:buFont typeface="Helvetica Neue"/>
              <a:buChar char="-"/>
            </a:pPr>
            <a:r>
              <a:rPr lang="en" sz="1300" b="1" dirty="0">
                <a:solidFill>
                  <a:srgbClr val="FF0000"/>
                </a:solidFill>
                <a:latin typeface="Helvetica Neue"/>
                <a:ea typeface="Helvetica Neue"/>
                <a:cs typeface="Helvetica Neue"/>
                <a:sym typeface="Helvetica Neue"/>
              </a:rPr>
              <a:t>Childcare - Access to public</a:t>
            </a:r>
            <a:endParaRPr sz="1300" b="1" dirty="0">
              <a:solidFill>
                <a:srgbClr val="FF0000"/>
              </a:solidFill>
              <a:latin typeface="Helvetica Neue"/>
              <a:ea typeface="Helvetica Neue"/>
              <a:cs typeface="Helvetica Neue"/>
              <a:sym typeface="Helvetica Neue"/>
            </a:endParaRPr>
          </a:p>
          <a:p>
            <a:pPr marL="457200" lvl="0" indent="-311150" algn="l" rtl="0">
              <a:spcBef>
                <a:spcPts val="0"/>
              </a:spcBef>
              <a:spcAft>
                <a:spcPts val="0"/>
              </a:spcAft>
              <a:buClr>
                <a:srgbClr val="FF0000"/>
              </a:buClr>
              <a:buSzPts val="1300"/>
              <a:buFont typeface="Helvetica Neue"/>
              <a:buChar char="-"/>
            </a:pPr>
            <a:r>
              <a:rPr lang="en" sz="1300" b="1" dirty="0">
                <a:solidFill>
                  <a:srgbClr val="FF0000"/>
                </a:solidFill>
                <a:latin typeface="Helvetica Neue"/>
                <a:ea typeface="Helvetica Neue"/>
                <a:cs typeface="Helvetica Neue"/>
                <a:sym typeface="Helvetica Neue"/>
              </a:rPr>
              <a:t> </a:t>
            </a:r>
            <a:endParaRPr sz="1300" b="1" dirty="0">
              <a:solidFill>
                <a:srgbClr val="FF0000"/>
              </a:solidFill>
              <a:latin typeface="Helvetica Neue"/>
              <a:ea typeface="Helvetica Neue"/>
              <a:cs typeface="Helvetica Neue"/>
              <a:sym typeface="Helvetica Neue"/>
            </a:endParaRPr>
          </a:p>
          <a:p>
            <a:pPr marL="457200" lvl="0" indent="-311150" algn="l" rtl="0">
              <a:spcBef>
                <a:spcPts val="0"/>
              </a:spcBef>
              <a:spcAft>
                <a:spcPts val="0"/>
              </a:spcAft>
              <a:buClr>
                <a:srgbClr val="FF0000"/>
              </a:buClr>
              <a:buSzPts val="1300"/>
              <a:buFont typeface="Helvetica Neue"/>
              <a:buChar char="-"/>
            </a:pPr>
            <a:endParaRPr sz="1300" b="1" dirty="0">
              <a:solidFill>
                <a:srgbClr val="FF0000"/>
              </a:solidFill>
              <a:latin typeface="Helvetica Neue"/>
              <a:ea typeface="Helvetica Neue"/>
              <a:cs typeface="Helvetica Neue"/>
              <a:sym typeface="Helvetica Neue"/>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59D213D-FFB0-984F-B33B-375A19097C93}" type="slidenum">
              <a:rPr lang="en-US" smtClean="0"/>
              <a:t>9</a:t>
            </a:fld>
            <a:endParaRPr lang="en-US"/>
          </a:p>
        </p:txBody>
      </p:sp>
    </p:spTree>
    <p:extLst>
      <p:ext uri="{BB962C8B-B14F-4D97-AF65-F5344CB8AC3E}">
        <p14:creationId xmlns:p14="http://schemas.microsoft.com/office/powerpoint/2010/main" val="2526639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8ace611fab_2_21:notes"/>
          <p:cNvSpPr>
            <a:spLocks noGrp="1" noRot="1" noChangeAspect="1"/>
          </p:cNvSpPr>
          <p:nvPr>
            <p:ph type="sldImg" idx="2"/>
          </p:nvPr>
        </p:nvSpPr>
        <p:spPr>
          <a:xfrm>
            <a:off x="398463" y="693738"/>
            <a:ext cx="6157912"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8ace611fab_2_21:notes"/>
          <p:cNvSpPr txBox="1">
            <a:spLocks noGrp="1"/>
          </p:cNvSpPr>
          <p:nvPr>
            <p:ph type="body" idx="1"/>
          </p:nvPr>
        </p:nvSpPr>
        <p:spPr>
          <a:xfrm>
            <a:off x="695484" y="4389398"/>
            <a:ext cx="5563870" cy="4158377"/>
          </a:xfrm>
          <a:prstGeom prst="rect">
            <a:avLst/>
          </a:prstGeom>
        </p:spPr>
        <p:txBody>
          <a:bodyPr spcFirstLastPara="1" wrap="square" lIns="92531" tIns="92531" rIns="92531" bIns="92531" anchor="t" anchorCtr="0">
            <a:noAutofit/>
          </a:bodyPr>
          <a:lstStyle/>
          <a:p>
            <a:pPr marL="462732" indent="-302061">
              <a:buSzPts val="1100"/>
              <a:buChar char="-"/>
            </a:pPr>
            <a:r>
              <a:rPr lang="en" sz="1300" b="1">
                <a:solidFill>
                  <a:srgbClr val="FF0000"/>
                </a:solidFill>
                <a:latin typeface="Helvetica Neue"/>
                <a:ea typeface="Helvetica Neue"/>
                <a:cs typeface="Helvetica Neue"/>
                <a:sym typeface="Helvetica Neue"/>
              </a:rPr>
              <a:t>Main entry @ College Dr. </a:t>
            </a:r>
            <a:endParaRPr sz="1300" b="1">
              <a:solidFill>
                <a:srgbClr val="FF0000"/>
              </a:solidFill>
              <a:latin typeface="Helvetica Neue"/>
              <a:ea typeface="Helvetica Neue"/>
              <a:cs typeface="Helvetica Neue"/>
              <a:sym typeface="Helvetica Neue"/>
            </a:endParaRPr>
          </a:p>
          <a:p>
            <a:r>
              <a:rPr lang="en" sz="1300" b="1">
                <a:solidFill>
                  <a:srgbClr val="FF0000"/>
                </a:solidFill>
                <a:latin typeface="Helvetica Neue"/>
                <a:ea typeface="Helvetica Neue"/>
                <a:cs typeface="Helvetica Neue"/>
                <a:sym typeface="Helvetica Neue"/>
              </a:rPr>
              <a:t>Arrival - </a:t>
            </a:r>
            <a:endParaRPr sz="1300" b="1">
              <a:solidFill>
                <a:srgbClr val="FF0000"/>
              </a:solidFill>
              <a:latin typeface="Helvetica Neue"/>
              <a:ea typeface="Helvetica Neue"/>
              <a:cs typeface="Helvetica Neue"/>
              <a:sym typeface="Helvetica Neue"/>
            </a:endParaRPr>
          </a:p>
          <a:p>
            <a:pPr marL="462732" indent="-314915">
              <a:buClr>
                <a:srgbClr val="FF0000"/>
              </a:buClr>
              <a:buSzPts val="1300"/>
              <a:buFont typeface="Helvetica Neue"/>
              <a:buChar char="-"/>
            </a:pPr>
            <a:r>
              <a:rPr lang="en" sz="1300" b="1">
                <a:solidFill>
                  <a:srgbClr val="FF0000"/>
                </a:solidFill>
                <a:latin typeface="Helvetica Neue"/>
                <a:ea typeface="Helvetica Neue"/>
                <a:cs typeface="Helvetica Neue"/>
                <a:sym typeface="Helvetica Neue"/>
              </a:rPr>
              <a:t>Struggling with crisis - Defer to detox </a:t>
            </a:r>
            <a:endParaRPr sz="1300" b="1">
              <a:solidFill>
                <a:srgbClr val="FF0000"/>
              </a:solidFill>
              <a:latin typeface="Helvetica Neue"/>
              <a:ea typeface="Helvetica Neue"/>
              <a:cs typeface="Helvetica Neue"/>
              <a:sym typeface="Helvetica Neue"/>
            </a:endParaRPr>
          </a:p>
          <a:p>
            <a:pPr marL="462732" indent="-314915">
              <a:buClr>
                <a:srgbClr val="FF0000"/>
              </a:buClr>
              <a:buSzPts val="1300"/>
              <a:buFont typeface="Helvetica Neue"/>
              <a:buChar char="-"/>
            </a:pPr>
            <a:r>
              <a:rPr lang="en" sz="1300" b="1">
                <a:solidFill>
                  <a:srgbClr val="FF0000"/>
                </a:solidFill>
                <a:latin typeface="Helvetica Neue"/>
                <a:ea typeface="Helvetica Neue"/>
                <a:cs typeface="Helvetica Neue"/>
                <a:sym typeface="Helvetica Neue"/>
              </a:rPr>
              <a:t>All other </a:t>
            </a:r>
            <a:endParaRPr sz="1300" b="1">
              <a:solidFill>
                <a:srgbClr val="FF0000"/>
              </a:solidFill>
              <a:latin typeface="Helvetica Neue"/>
              <a:ea typeface="Helvetica Neue"/>
              <a:cs typeface="Helvetica Neue"/>
              <a:sym typeface="Helvetica Neue"/>
            </a:endParaRPr>
          </a:p>
          <a:p>
            <a:pPr marL="462732" indent="-314915">
              <a:buClr>
                <a:srgbClr val="FF0000"/>
              </a:buClr>
              <a:buSzPts val="1300"/>
              <a:buFont typeface="Helvetica Neue"/>
              <a:buChar char="-"/>
            </a:pPr>
            <a:r>
              <a:rPr lang="en" sz="1300" b="1">
                <a:solidFill>
                  <a:srgbClr val="FF0000"/>
                </a:solidFill>
                <a:latin typeface="Helvetica Neue"/>
                <a:ea typeface="Helvetica Neue"/>
                <a:cs typeface="Helvetica Neue"/>
                <a:sym typeface="Helvetica Neue"/>
              </a:rPr>
              <a:t>Intake for client</a:t>
            </a:r>
            <a:endParaRPr sz="1300" b="1">
              <a:solidFill>
                <a:srgbClr val="FF0000"/>
              </a:solidFill>
              <a:latin typeface="Helvetica Neue"/>
              <a:ea typeface="Helvetica Neue"/>
              <a:cs typeface="Helvetica Neue"/>
              <a:sym typeface="Helvetica Neue"/>
            </a:endParaRPr>
          </a:p>
          <a:p>
            <a:pPr marL="925464" lvl="1" indent="-314915">
              <a:buClr>
                <a:srgbClr val="FF0000"/>
              </a:buClr>
              <a:buSzPts val="1300"/>
              <a:buFont typeface="Helvetica Neue"/>
              <a:buChar char="-"/>
            </a:pPr>
            <a:r>
              <a:rPr lang="en" sz="1300" b="1">
                <a:solidFill>
                  <a:srgbClr val="FF0000"/>
                </a:solidFill>
                <a:latin typeface="Helvetica Neue"/>
                <a:ea typeface="Helvetica Neue"/>
                <a:cs typeface="Helvetica Neue"/>
                <a:sym typeface="Helvetica Neue"/>
              </a:rPr>
              <a:t>In need </a:t>
            </a:r>
            <a:endParaRPr sz="1300" b="1">
              <a:solidFill>
                <a:srgbClr val="FF0000"/>
              </a:solidFill>
              <a:latin typeface="Helvetica Neue"/>
              <a:ea typeface="Helvetica Neue"/>
              <a:cs typeface="Helvetica Neue"/>
              <a:sym typeface="Helvetica Neue"/>
            </a:endParaRPr>
          </a:p>
          <a:p>
            <a:pPr marL="462732" indent="-314915">
              <a:buClr>
                <a:srgbClr val="FF0000"/>
              </a:buClr>
              <a:buSzPts val="1300"/>
              <a:buFont typeface="Helvetica Neue"/>
              <a:buChar char="-"/>
            </a:pPr>
            <a:r>
              <a:rPr lang="en" sz="1300" b="1">
                <a:solidFill>
                  <a:srgbClr val="FF0000"/>
                </a:solidFill>
                <a:latin typeface="Helvetica Neue"/>
                <a:ea typeface="Helvetica Neue"/>
                <a:cs typeface="Helvetica Neue"/>
                <a:sym typeface="Helvetica Neue"/>
              </a:rPr>
              <a:t>Childcare - Access to public</a:t>
            </a:r>
            <a:endParaRPr sz="1300" b="1">
              <a:solidFill>
                <a:srgbClr val="FF0000"/>
              </a:solidFill>
              <a:latin typeface="Helvetica Neue"/>
              <a:ea typeface="Helvetica Neue"/>
              <a:cs typeface="Helvetica Neue"/>
              <a:sym typeface="Helvetica Neue"/>
            </a:endParaRPr>
          </a:p>
          <a:p>
            <a:pPr marL="462732" indent="-314915">
              <a:buClr>
                <a:srgbClr val="FF0000"/>
              </a:buClr>
              <a:buSzPts val="1300"/>
              <a:buFont typeface="Helvetica Neue"/>
              <a:buChar char="-"/>
            </a:pPr>
            <a:r>
              <a:rPr lang="en" sz="1300" b="1">
                <a:solidFill>
                  <a:srgbClr val="FF0000"/>
                </a:solidFill>
                <a:latin typeface="Helvetica Neue"/>
                <a:ea typeface="Helvetica Neue"/>
                <a:cs typeface="Helvetica Neue"/>
                <a:sym typeface="Helvetica Neue"/>
              </a:rPr>
              <a:t> </a:t>
            </a:r>
            <a:endParaRPr sz="1300" b="1">
              <a:solidFill>
                <a:srgbClr val="FF0000"/>
              </a:solidFill>
              <a:latin typeface="Helvetica Neue"/>
              <a:ea typeface="Helvetica Neue"/>
              <a:cs typeface="Helvetica Neue"/>
              <a:sym typeface="Helvetica Neue"/>
            </a:endParaRPr>
          </a:p>
          <a:p>
            <a:pPr marL="462732" indent="-314915">
              <a:buClr>
                <a:srgbClr val="FF0000"/>
              </a:buClr>
              <a:buSzPts val="1300"/>
              <a:buFont typeface="Helvetica Neue"/>
              <a:buChar char="-"/>
            </a:pPr>
            <a:endParaRPr sz="1300" b="1">
              <a:solidFill>
                <a:srgbClr val="FF0000"/>
              </a:solidFill>
              <a:latin typeface="Helvetica Neue"/>
              <a:ea typeface="Helvetica Neue"/>
              <a:cs typeface="Helvetica Neue"/>
              <a:sym typeface="Helvetica Neue"/>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music is playing throughout this slide. </a:t>
            </a:r>
          </a:p>
        </p:txBody>
      </p:sp>
      <p:sp>
        <p:nvSpPr>
          <p:cNvPr id="4" name="Slide Number Placeholder 3"/>
          <p:cNvSpPr>
            <a:spLocks noGrp="1"/>
          </p:cNvSpPr>
          <p:nvPr>
            <p:ph type="sldNum" sz="quarter" idx="5"/>
          </p:nvPr>
        </p:nvSpPr>
        <p:spPr/>
        <p:txBody>
          <a:bodyPr/>
          <a:lstStyle/>
          <a:p>
            <a:fld id="{B0B87B36-4CB3-4552-866B-8F5B62D0C926}" type="slidenum">
              <a:rPr lang="en-US" smtClean="0"/>
              <a:t>19</a:t>
            </a:fld>
            <a:endParaRPr lang="en-US"/>
          </a:p>
        </p:txBody>
      </p:sp>
    </p:spTree>
    <p:extLst>
      <p:ext uri="{BB962C8B-B14F-4D97-AF65-F5344CB8AC3E}">
        <p14:creationId xmlns:p14="http://schemas.microsoft.com/office/powerpoint/2010/main" val="18929989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D09CF5-3918-FE53-C020-28CCF7AD94FC}"/>
              </a:ext>
            </a:extLst>
          </p:cNvPr>
          <p:cNvPicPr>
            <a:picLocks noChangeAspect="1"/>
          </p:cNvPicPr>
          <p:nvPr userDrawn="1"/>
        </p:nvPicPr>
        <p:blipFill>
          <a:blip r:embed="rId2"/>
          <a:srcRect/>
          <a:stretch/>
        </p:blipFill>
        <p:spPr>
          <a:xfrm>
            <a:off x="90792" y="0"/>
            <a:ext cx="784698" cy="784698"/>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DC5E3FD5-45D4-8973-8AAA-EF08D67D7838}"/>
              </a:ext>
            </a:extLst>
          </p:cNvPr>
          <p:cNvPicPr>
            <a:picLocks noChangeAspect="1"/>
          </p:cNvPicPr>
          <p:nvPr userDrawn="1"/>
        </p:nvPicPr>
        <p:blipFill>
          <a:blip r:embed="rId3"/>
          <a:srcRect l="27340" t="44378" r="8962" b="31031"/>
          <a:stretch/>
        </p:blipFill>
        <p:spPr>
          <a:xfrm>
            <a:off x="3888631" y="5047766"/>
            <a:ext cx="4414738" cy="608294"/>
          </a:xfrm>
          <a:prstGeom prst="rect">
            <a:avLst/>
          </a:prstGeom>
        </p:spPr>
      </p:pic>
      <p:sp>
        <p:nvSpPr>
          <p:cNvPr id="5" name="Content Placeholder 4">
            <a:extLst>
              <a:ext uri="{FF2B5EF4-FFF2-40B4-BE49-F238E27FC236}">
                <a16:creationId xmlns:a16="http://schemas.microsoft.com/office/drawing/2014/main" id="{6A0701EE-1908-6CD2-6B99-1DF9D3F00068}"/>
              </a:ext>
            </a:extLst>
          </p:cNvPr>
          <p:cNvSpPr>
            <a:spLocks noGrp="1"/>
          </p:cNvSpPr>
          <p:nvPr>
            <p:ph sz="quarter" idx="10" hasCustomPrompt="1"/>
          </p:nvPr>
        </p:nvSpPr>
        <p:spPr>
          <a:xfrm>
            <a:off x="483141" y="6424246"/>
            <a:ext cx="1435608" cy="192024"/>
          </a:xfrm>
        </p:spPr>
        <p:txBody>
          <a:bodyPr>
            <a:noAutofit/>
          </a:bodyPr>
          <a:lstStyle>
            <a:lvl1pPr marL="0" indent="0">
              <a:buNone/>
              <a:defRPr sz="700" cap="all" baseline="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US"/>
              <a:t>Date of meeting</a:t>
            </a:r>
          </a:p>
        </p:txBody>
      </p:sp>
      <p:sp>
        <p:nvSpPr>
          <p:cNvPr id="7" name="Content Placeholder 4">
            <a:extLst>
              <a:ext uri="{FF2B5EF4-FFF2-40B4-BE49-F238E27FC236}">
                <a16:creationId xmlns:a16="http://schemas.microsoft.com/office/drawing/2014/main" id="{810728B8-553D-A6F7-957A-EB1A82E081A8}"/>
              </a:ext>
            </a:extLst>
          </p:cNvPr>
          <p:cNvSpPr>
            <a:spLocks noGrp="1"/>
          </p:cNvSpPr>
          <p:nvPr>
            <p:ph sz="quarter" idx="11" hasCustomPrompt="1"/>
          </p:nvPr>
        </p:nvSpPr>
        <p:spPr>
          <a:xfrm>
            <a:off x="4151996" y="6424246"/>
            <a:ext cx="4114800" cy="192024"/>
          </a:xfrm>
        </p:spPr>
        <p:txBody>
          <a:bodyPr>
            <a:noAutofit/>
          </a:bodyPr>
          <a:lstStyle>
            <a:lvl1pPr marL="0" indent="0" algn="ctr">
              <a:buNone/>
              <a:defRPr sz="700" cap="all" baseline="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US"/>
              <a:t>Meeting Name</a:t>
            </a:r>
          </a:p>
        </p:txBody>
      </p:sp>
      <p:sp>
        <p:nvSpPr>
          <p:cNvPr id="8" name="Content Placeholder 4">
            <a:extLst>
              <a:ext uri="{FF2B5EF4-FFF2-40B4-BE49-F238E27FC236}">
                <a16:creationId xmlns:a16="http://schemas.microsoft.com/office/drawing/2014/main" id="{CAA9FA0C-E64E-2F4B-B53D-50A5B1C69669}"/>
              </a:ext>
            </a:extLst>
          </p:cNvPr>
          <p:cNvSpPr>
            <a:spLocks noGrp="1"/>
          </p:cNvSpPr>
          <p:nvPr>
            <p:ph sz="quarter" idx="12" hasCustomPrompt="1"/>
          </p:nvPr>
        </p:nvSpPr>
        <p:spPr>
          <a:xfrm>
            <a:off x="10500042" y="6424246"/>
            <a:ext cx="1435608" cy="192024"/>
          </a:xfrm>
        </p:spPr>
        <p:txBody>
          <a:bodyPr>
            <a:noAutofit/>
          </a:bodyPr>
          <a:lstStyle>
            <a:lvl1pPr marL="0" indent="0">
              <a:buNone/>
              <a:defRPr sz="700" cap="all" baseline="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US"/>
              <a:t>Campusforhope.com</a:t>
            </a:r>
          </a:p>
        </p:txBody>
      </p:sp>
    </p:spTree>
    <p:extLst>
      <p:ext uri="{BB962C8B-B14F-4D97-AF65-F5344CB8AC3E}">
        <p14:creationId xmlns:p14="http://schemas.microsoft.com/office/powerpoint/2010/main" val="4009407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959483C-5929-8D9E-E7F4-AACC82BBF79A}"/>
              </a:ext>
            </a:extLst>
          </p:cNvPr>
          <p:cNvSpPr>
            <a:spLocks noGrp="1"/>
          </p:cNvSpPr>
          <p:nvPr>
            <p:ph type="body" sz="quarter" idx="10"/>
          </p:nvPr>
        </p:nvSpPr>
        <p:spPr>
          <a:xfrm>
            <a:off x="960120" y="3209544"/>
            <a:ext cx="10268712" cy="707373"/>
          </a:xfrm>
        </p:spPr>
        <p:txBody>
          <a:bodyPr>
            <a:noAutofit/>
          </a:bodyPr>
          <a:lstStyle>
            <a:lvl1pPr marL="0" indent="0">
              <a:spcBef>
                <a:spcPts val="0"/>
              </a:spcBef>
              <a:buNone/>
              <a:defRPr sz="4400" b="1"/>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a:t>
            </a:r>
          </a:p>
        </p:txBody>
      </p:sp>
    </p:spTree>
    <p:extLst>
      <p:ext uri="{BB962C8B-B14F-4D97-AF65-F5344CB8AC3E}">
        <p14:creationId xmlns:p14="http://schemas.microsoft.com/office/powerpoint/2010/main" val="1088247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959483C-5929-8D9E-E7F4-AACC82BBF79A}"/>
              </a:ext>
            </a:extLst>
          </p:cNvPr>
          <p:cNvSpPr>
            <a:spLocks noGrp="1"/>
          </p:cNvSpPr>
          <p:nvPr>
            <p:ph type="body" sz="quarter" idx="10"/>
          </p:nvPr>
        </p:nvSpPr>
        <p:spPr>
          <a:xfrm>
            <a:off x="475488" y="1746504"/>
            <a:ext cx="5285232" cy="707373"/>
          </a:xfrm>
        </p:spPr>
        <p:txBody>
          <a:bodyPr>
            <a:noAutofit/>
          </a:bodyPr>
          <a:lstStyle>
            <a:lvl1pPr marL="0" indent="0">
              <a:spcBef>
                <a:spcPts val="0"/>
              </a:spcBef>
              <a:buNone/>
              <a:defRPr sz="4000" b="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a:t>
            </a:r>
          </a:p>
        </p:txBody>
      </p:sp>
    </p:spTree>
    <p:extLst>
      <p:ext uri="{BB962C8B-B14F-4D97-AF65-F5344CB8AC3E}">
        <p14:creationId xmlns:p14="http://schemas.microsoft.com/office/powerpoint/2010/main" val="1334655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3F22B-AF93-5899-D202-68E9C1B1484A}"/>
              </a:ext>
            </a:extLst>
          </p:cNvPr>
          <p:cNvSpPr>
            <a:spLocks noGrp="1"/>
          </p:cNvSpPr>
          <p:nvPr>
            <p:ph type="title"/>
          </p:nvPr>
        </p:nvSpPr>
        <p:spPr>
          <a:xfrm>
            <a:off x="225552" y="365125"/>
            <a:ext cx="11740896" cy="1325563"/>
          </a:xfrm>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682D1C8C-59F0-6742-6BF5-69A3297C9181}"/>
              </a:ext>
            </a:extLst>
          </p:cNvPr>
          <p:cNvSpPr>
            <a:spLocks noGrp="1"/>
          </p:cNvSpPr>
          <p:nvPr>
            <p:ph idx="1"/>
          </p:nvPr>
        </p:nvSpPr>
        <p:spPr>
          <a:xfrm>
            <a:off x="225552" y="1825623"/>
            <a:ext cx="11740896" cy="4581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D0C3AFEF-57AF-3A5B-BA3E-3116D713B6A1}"/>
              </a:ext>
            </a:extLst>
          </p:cNvPr>
          <p:cNvSpPr>
            <a:spLocks noGrp="1"/>
          </p:cNvSpPr>
          <p:nvPr>
            <p:ph sz="quarter" idx="10" hasCustomPrompt="1"/>
          </p:nvPr>
        </p:nvSpPr>
        <p:spPr>
          <a:xfrm>
            <a:off x="225552" y="6558085"/>
            <a:ext cx="11740896" cy="180975"/>
          </a:xfrm>
        </p:spPr>
        <p:txBody>
          <a:bodyPr>
            <a:normAutofit/>
          </a:bodyPr>
          <a:lstStyle>
            <a:lvl1pPr marL="0" indent="0">
              <a:buNone/>
              <a:defRPr sz="7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a:t>Source: </a:t>
            </a:r>
          </a:p>
        </p:txBody>
      </p:sp>
    </p:spTree>
    <p:extLst>
      <p:ext uri="{BB962C8B-B14F-4D97-AF65-F5344CB8AC3E}">
        <p14:creationId xmlns:p14="http://schemas.microsoft.com/office/powerpoint/2010/main" val="334810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3F22B-AF93-5899-D202-68E9C1B1484A}"/>
              </a:ext>
            </a:extLst>
          </p:cNvPr>
          <p:cNvSpPr>
            <a:spLocks noGrp="1"/>
          </p:cNvSpPr>
          <p:nvPr>
            <p:ph type="title"/>
          </p:nvPr>
        </p:nvSpPr>
        <p:spPr>
          <a:xfrm>
            <a:off x="6210300" y="365125"/>
            <a:ext cx="5756148" cy="1325563"/>
          </a:xfrm>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682D1C8C-59F0-6742-6BF5-69A3297C9181}"/>
              </a:ext>
            </a:extLst>
          </p:cNvPr>
          <p:cNvSpPr>
            <a:spLocks noGrp="1"/>
          </p:cNvSpPr>
          <p:nvPr>
            <p:ph idx="1"/>
          </p:nvPr>
        </p:nvSpPr>
        <p:spPr>
          <a:xfrm>
            <a:off x="6210300" y="1825623"/>
            <a:ext cx="5756148" cy="4581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D0C3AFEF-57AF-3A5B-BA3E-3116D713B6A1}"/>
              </a:ext>
            </a:extLst>
          </p:cNvPr>
          <p:cNvSpPr>
            <a:spLocks noGrp="1"/>
          </p:cNvSpPr>
          <p:nvPr>
            <p:ph sz="quarter" idx="10" hasCustomPrompt="1"/>
          </p:nvPr>
        </p:nvSpPr>
        <p:spPr>
          <a:xfrm>
            <a:off x="225552" y="6558085"/>
            <a:ext cx="11740896" cy="180975"/>
          </a:xfrm>
        </p:spPr>
        <p:txBody>
          <a:bodyPr>
            <a:normAutofit/>
          </a:bodyPr>
          <a:lstStyle>
            <a:lvl1pPr marL="0" indent="0">
              <a:buNone/>
              <a:defRPr sz="7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a:t>Source: </a:t>
            </a:r>
          </a:p>
        </p:txBody>
      </p:sp>
    </p:spTree>
    <p:extLst>
      <p:ext uri="{BB962C8B-B14F-4D97-AF65-F5344CB8AC3E}">
        <p14:creationId xmlns:p14="http://schemas.microsoft.com/office/powerpoint/2010/main" val="331103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FB42-E63C-65BE-2BAF-CBCD73BD6BC5}"/>
              </a:ext>
            </a:extLst>
          </p:cNvPr>
          <p:cNvSpPr>
            <a:spLocks noGrp="1"/>
          </p:cNvSpPr>
          <p:nvPr>
            <p:ph type="title"/>
          </p:nvPr>
        </p:nvSpPr>
        <p:spPr>
          <a:xfrm>
            <a:off x="225552" y="365125"/>
            <a:ext cx="11740896"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AA32F09-558A-DCF0-327C-BBDD24B4F882}"/>
              </a:ext>
            </a:extLst>
          </p:cNvPr>
          <p:cNvSpPr>
            <a:spLocks noGrp="1"/>
          </p:cNvSpPr>
          <p:nvPr>
            <p:ph sz="half" idx="1"/>
          </p:nvPr>
        </p:nvSpPr>
        <p:spPr>
          <a:xfrm>
            <a:off x="225552" y="1825624"/>
            <a:ext cx="5794248" cy="45839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853BE6-1E59-788C-D34E-49AD6F1C77E1}"/>
              </a:ext>
            </a:extLst>
          </p:cNvPr>
          <p:cNvSpPr>
            <a:spLocks noGrp="1"/>
          </p:cNvSpPr>
          <p:nvPr>
            <p:ph sz="half" idx="2"/>
          </p:nvPr>
        </p:nvSpPr>
        <p:spPr>
          <a:xfrm>
            <a:off x="6172200" y="1825625"/>
            <a:ext cx="5794248" cy="45839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FBC1F825-39E2-EA04-FE45-A7532CB8B4EF}"/>
              </a:ext>
            </a:extLst>
          </p:cNvPr>
          <p:cNvSpPr>
            <a:spLocks noGrp="1"/>
          </p:cNvSpPr>
          <p:nvPr>
            <p:ph sz="quarter" idx="10" hasCustomPrompt="1"/>
          </p:nvPr>
        </p:nvSpPr>
        <p:spPr>
          <a:xfrm>
            <a:off x="225552" y="6558085"/>
            <a:ext cx="11740896" cy="180975"/>
          </a:xfrm>
        </p:spPr>
        <p:txBody>
          <a:bodyPr>
            <a:normAutofit/>
          </a:bodyPr>
          <a:lstStyle>
            <a:lvl1pPr marL="0" indent="0">
              <a:buNone/>
              <a:defRPr sz="7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a:t>Source: </a:t>
            </a:r>
          </a:p>
        </p:txBody>
      </p:sp>
    </p:spTree>
    <p:extLst>
      <p:ext uri="{BB962C8B-B14F-4D97-AF65-F5344CB8AC3E}">
        <p14:creationId xmlns:p14="http://schemas.microsoft.com/office/powerpoint/2010/main" val="2823334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FB42-E63C-65BE-2BAF-CBCD73BD6BC5}"/>
              </a:ext>
            </a:extLst>
          </p:cNvPr>
          <p:cNvSpPr>
            <a:spLocks noGrp="1"/>
          </p:cNvSpPr>
          <p:nvPr>
            <p:ph type="title"/>
          </p:nvPr>
        </p:nvSpPr>
        <p:spPr>
          <a:xfrm>
            <a:off x="225552" y="365125"/>
            <a:ext cx="5677408" cy="2260061"/>
          </a:xfrm>
        </p:spPr>
        <p:txBody>
          <a:bodyPr>
            <a:noAutofit/>
          </a:bodyPr>
          <a:lstStyle/>
          <a:p>
            <a:r>
              <a:rPr lang="en-US"/>
              <a:t>Click to edit Master title style</a:t>
            </a:r>
          </a:p>
        </p:txBody>
      </p:sp>
      <p:sp>
        <p:nvSpPr>
          <p:cNvPr id="3" name="Content Placeholder 2">
            <a:extLst>
              <a:ext uri="{FF2B5EF4-FFF2-40B4-BE49-F238E27FC236}">
                <a16:creationId xmlns:a16="http://schemas.microsoft.com/office/drawing/2014/main" id="{BAA32F09-558A-DCF0-327C-BBDD24B4F882}"/>
              </a:ext>
            </a:extLst>
          </p:cNvPr>
          <p:cNvSpPr>
            <a:spLocks noGrp="1"/>
          </p:cNvSpPr>
          <p:nvPr>
            <p:ph sz="half" idx="1"/>
          </p:nvPr>
        </p:nvSpPr>
        <p:spPr>
          <a:xfrm>
            <a:off x="225552" y="2773680"/>
            <a:ext cx="5794248" cy="36359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853BE6-1E59-788C-D34E-49AD6F1C77E1}"/>
              </a:ext>
            </a:extLst>
          </p:cNvPr>
          <p:cNvSpPr>
            <a:spLocks noGrp="1"/>
          </p:cNvSpPr>
          <p:nvPr>
            <p:ph sz="half" idx="2"/>
          </p:nvPr>
        </p:nvSpPr>
        <p:spPr>
          <a:xfrm>
            <a:off x="6019800" y="0"/>
            <a:ext cx="6172200" cy="6858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FBC1F825-39E2-EA04-FE45-A7532CB8B4EF}"/>
              </a:ext>
            </a:extLst>
          </p:cNvPr>
          <p:cNvSpPr>
            <a:spLocks noGrp="1"/>
          </p:cNvSpPr>
          <p:nvPr>
            <p:ph sz="quarter" idx="10" hasCustomPrompt="1"/>
          </p:nvPr>
        </p:nvSpPr>
        <p:spPr>
          <a:xfrm>
            <a:off x="225552" y="6558085"/>
            <a:ext cx="5760720" cy="180975"/>
          </a:xfrm>
        </p:spPr>
        <p:txBody>
          <a:bodyPr>
            <a:normAutofit/>
          </a:bodyPr>
          <a:lstStyle>
            <a:lvl1pPr marL="0" indent="0">
              <a:buNone/>
              <a:defRPr sz="7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a:t>Source: </a:t>
            </a:r>
          </a:p>
        </p:txBody>
      </p:sp>
    </p:spTree>
    <p:extLst>
      <p:ext uri="{BB962C8B-B14F-4D97-AF65-F5344CB8AC3E}">
        <p14:creationId xmlns:p14="http://schemas.microsoft.com/office/powerpoint/2010/main" val="99159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0284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bg>
      <p:bgPr>
        <a:solidFill>
          <a:schemeClr val="accent1"/>
        </a:solidFill>
        <a:effectLst/>
      </p:bgPr>
    </p:bg>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C1BA396E-F961-A5FA-C31A-8F57D5AB87C2}"/>
              </a:ext>
            </a:extLst>
          </p:cNvPr>
          <p:cNvSpPr>
            <a:spLocks noGrp="1"/>
          </p:cNvSpPr>
          <p:nvPr>
            <p:ph type="body" sz="quarter" idx="10"/>
          </p:nvPr>
        </p:nvSpPr>
        <p:spPr>
          <a:xfrm>
            <a:off x="420624" y="420624"/>
            <a:ext cx="10268712" cy="1762021"/>
          </a:xfrm>
          <a:noFill/>
        </p:spPr>
        <p:txBody>
          <a:bodyPr wrap="square" rtlCol="0">
            <a:noAutofit/>
          </a:bodyPr>
          <a:lstStyle>
            <a:lvl1pPr marL="0" indent="0">
              <a:buNone/>
              <a:defRPr lang="en-US" sz="6000" b="1" dirty="0">
                <a:solidFill>
                  <a:schemeClr val="bg1"/>
                </a:solidFill>
                <a:latin typeface="Poppins" pitchFamily="2" charset="77"/>
                <a:cs typeface="Poppins" pitchFamily="2" charset="77"/>
              </a:defRPr>
            </a:lvl1pPr>
          </a:lstStyle>
          <a:p>
            <a:pPr marL="0" lvl="0"/>
            <a:r>
              <a:rPr lang="en-US"/>
              <a:t>Click to edit Master text style</a:t>
            </a:r>
          </a:p>
        </p:txBody>
      </p:sp>
    </p:spTree>
    <p:extLst>
      <p:ext uri="{BB962C8B-B14F-4D97-AF65-F5344CB8AC3E}">
        <p14:creationId xmlns:p14="http://schemas.microsoft.com/office/powerpoint/2010/main" val="964020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ull-bleed image + caption">
  <p:cSld name="Full-bleed image + caption">
    <p:bg>
      <p:bgPr>
        <a:solidFill>
          <a:schemeClr val="dk1"/>
        </a:solidFill>
        <a:effectLst/>
      </p:bgPr>
    </p:bg>
    <p:spTree>
      <p:nvGrpSpPr>
        <p:cNvPr id="1" name="Shape 42"/>
        <p:cNvGrpSpPr/>
        <p:nvPr/>
      </p:nvGrpSpPr>
      <p:grpSpPr>
        <a:xfrm>
          <a:off x="0" y="0"/>
          <a:ext cx="0" cy="0"/>
          <a:chOff x="0" y="0"/>
          <a:chExt cx="0" cy="0"/>
        </a:xfrm>
      </p:grpSpPr>
      <p:sp>
        <p:nvSpPr>
          <p:cNvPr id="43" name="Google Shape;43;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l"/>
            <a:fld id="{00000000-1234-1234-1234-123412341234}" type="slidenum">
              <a:rPr lang="en" smtClean="0"/>
              <a:pPr algn="l"/>
              <a:t>‹#›</a:t>
            </a:fld>
            <a:endParaRPr lang="en"/>
          </a:p>
        </p:txBody>
      </p:sp>
      <p:sp>
        <p:nvSpPr>
          <p:cNvPr id="44" name="Google Shape;44;p9"/>
          <p:cNvSpPr txBox="1">
            <a:spLocks noGrp="1"/>
          </p:cNvSpPr>
          <p:nvPr>
            <p:ph type="subTitle" idx="1"/>
          </p:nvPr>
        </p:nvSpPr>
        <p:spPr>
          <a:xfrm>
            <a:off x="6096000" y="6048733"/>
            <a:ext cx="5791200" cy="524800"/>
          </a:xfrm>
          <a:prstGeom prst="rect">
            <a:avLst/>
          </a:prstGeom>
          <a:solidFill>
            <a:srgbClr val="FFFFFF">
              <a:alpha val="70000"/>
            </a:srgbClr>
          </a:solidFill>
        </p:spPr>
        <p:txBody>
          <a:bodyPr spcFirstLastPara="1" wrap="square" lIns="0" tIns="0" rIns="91425" bIns="0" anchor="ctr" anchorCtr="0">
            <a:noAutofit/>
          </a:bodyPr>
          <a:lstStyle>
            <a:lvl1pPr lvl="0" algn="r">
              <a:spcBef>
                <a:spcPts val="0"/>
              </a:spcBef>
              <a:spcAft>
                <a:spcPts val="0"/>
              </a:spcAft>
              <a:buClr>
                <a:schemeClr val="dk1"/>
              </a:buClr>
              <a:buSzPts val="1600"/>
              <a:buNone/>
              <a:defRPr sz="2133">
                <a:solidFill>
                  <a:schemeClr val="dk1"/>
                </a:solidFill>
              </a:defRPr>
            </a:lvl1pPr>
            <a:lvl2pPr lvl="1" algn="r">
              <a:spcBef>
                <a:spcPts val="0"/>
              </a:spcBef>
              <a:spcAft>
                <a:spcPts val="0"/>
              </a:spcAft>
              <a:buSzPts val="1600"/>
              <a:buNone/>
              <a:defRPr sz="2133"/>
            </a:lvl2pPr>
            <a:lvl3pPr lvl="2" algn="r">
              <a:spcBef>
                <a:spcPts val="0"/>
              </a:spcBef>
              <a:spcAft>
                <a:spcPts val="0"/>
              </a:spcAft>
              <a:buSzPts val="1600"/>
              <a:buNone/>
              <a:defRPr sz="2133"/>
            </a:lvl3pPr>
            <a:lvl4pPr lvl="3" algn="r">
              <a:spcBef>
                <a:spcPts val="0"/>
              </a:spcBef>
              <a:spcAft>
                <a:spcPts val="0"/>
              </a:spcAft>
              <a:buSzPts val="1600"/>
              <a:buNone/>
              <a:defRPr sz="2133"/>
            </a:lvl4pPr>
            <a:lvl5pPr lvl="4" algn="r">
              <a:spcBef>
                <a:spcPts val="0"/>
              </a:spcBef>
              <a:spcAft>
                <a:spcPts val="0"/>
              </a:spcAft>
              <a:buSzPts val="1600"/>
              <a:buNone/>
              <a:defRPr sz="2133"/>
            </a:lvl5pPr>
            <a:lvl6pPr lvl="5" algn="r">
              <a:spcBef>
                <a:spcPts val="0"/>
              </a:spcBef>
              <a:spcAft>
                <a:spcPts val="0"/>
              </a:spcAft>
              <a:buSzPts val="1600"/>
              <a:buNone/>
              <a:defRPr sz="2133"/>
            </a:lvl6pPr>
            <a:lvl7pPr lvl="6" algn="r">
              <a:spcBef>
                <a:spcPts val="0"/>
              </a:spcBef>
              <a:spcAft>
                <a:spcPts val="0"/>
              </a:spcAft>
              <a:buSzPts val="1600"/>
              <a:buNone/>
              <a:defRPr sz="2133"/>
            </a:lvl7pPr>
            <a:lvl8pPr lvl="7" algn="r">
              <a:spcBef>
                <a:spcPts val="0"/>
              </a:spcBef>
              <a:spcAft>
                <a:spcPts val="0"/>
              </a:spcAft>
              <a:buSzPts val="1600"/>
              <a:buNone/>
              <a:defRPr sz="2133"/>
            </a:lvl8pPr>
            <a:lvl9pPr lvl="8" algn="r">
              <a:spcBef>
                <a:spcPts val="0"/>
              </a:spcBef>
              <a:spcAft>
                <a:spcPts val="0"/>
              </a:spcAft>
              <a:buSzPts val="1600"/>
              <a:buNone/>
              <a:defRPr sz="2133"/>
            </a:lvl9pPr>
          </a:lstStyle>
          <a:p>
            <a:endParaRPr/>
          </a:p>
        </p:txBody>
      </p:sp>
    </p:spTree>
    <p:extLst>
      <p:ext uri="{BB962C8B-B14F-4D97-AF65-F5344CB8AC3E}">
        <p14:creationId xmlns:p14="http://schemas.microsoft.com/office/powerpoint/2010/main" val="17283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 Column Team">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9204933" y="283241"/>
            <a:ext cx="2743200" cy="365125"/>
          </a:xfrm>
        </p:spPr>
        <p:txBody>
          <a:bodyPr anchor="t"/>
          <a:lstStyle>
            <a:lvl1pPr algn="r">
              <a:defRPr sz="600"/>
            </a:lvl1pPr>
          </a:lstStyle>
          <a:p>
            <a:fld id="{C8ADC9BC-2439-8146-A6E0-04BCE208DFD9}" type="datetime1">
              <a:rPr lang="en-US" smtClean="0"/>
              <a:t>10/22/2026</a:t>
            </a:fld>
            <a:endParaRPr lang="en-US"/>
          </a:p>
        </p:txBody>
      </p:sp>
      <p:sp>
        <p:nvSpPr>
          <p:cNvPr id="11" name="Text Placeholder 9">
            <a:extLst>
              <a:ext uri="{FF2B5EF4-FFF2-40B4-BE49-F238E27FC236}">
                <a16:creationId xmlns:a16="http://schemas.microsoft.com/office/drawing/2014/main" id="{049438A9-C045-D546-AB56-0294059804DB}"/>
              </a:ext>
            </a:extLst>
          </p:cNvPr>
          <p:cNvSpPr>
            <a:spLocks noGrp="1"/>
          </p:cNvSpPr>
          <p:nvPr>
            <p:ph type="body" sz="quarter" idx="15" hasCustomPrompt="1"/>
          </p:nvPr>
        </p:nvSpPr>
        <p:spPr>
          <a:xfrm>
            <a:off x="622219" y="4072467"/>
            <a:ext cx="2328030" cy="2056488"/>
          </a:xfrm>
        </p:spPr>
        <p:txBody>
          <a:bodyPr anchor="t">
            <a:normAutofit/>
          </a:bodyPr>
          <a:lstStyle>
            <a:lvl1pPr marL="0" indent="0">
              <a:lnSpc>
                <a:spcPct val="100000"/>
              </a:lnSpc>
              <a:spcBef>
                <a:spcPts val="0"/>
              </a:spcBef>
              <a:spcAft>
                <a:spcPts val="2000"/>
              </a:spcAft>
              <a:buNone/>
              <a:defRPr sz="1200" b="0">
                <a:solidFill>
                  <a:schemeClr val="bg1">
                    <a:lumMod val="75000"/>
                  </a:schemeClr>
                </a:solidFill>
              </a:defRPr>
            </a:lvl1pPr>
            <a:lvl2pPr marL="457109" indent="0">
              <a:buNone/>
              <a:defRPr sz="1600">
                <a:solidFill>
                  <a:schemeClr val="bg1"/>
                </a:solidFill>
              </a:defRPr>
            </a:lvl2pPr>
            <a:lvl3pPr marL="914217" indent="0">
              <a:buNone/>
              <a:defRPr sz="1600">
                <a:solidFill>
                  <a:schemeClr val="bg1"/>
                </a:solidFill>
              </a:defRPr>
            </a:lvl3pPr>
            <a:lvl4pPr marL="1371326" indent="0">
              <a:buNone/>
              <a:defRPr sz="1600">
                <a:solidFill>
                  <a:schemeClr val="bg1"/>
                </a:solidFill>
              </a:defRPr>
            </a:lvl4pPr>
            <a:lvl5pPr marL="1828434" indent="0">
              <a:buNone/>
              <a:defRPr sz="1600">
                <a:solidFill>
                  <a:schemeClr val="bg1"/>
                </a:solidFill>
              </a:defRPr>
            </a:lvl5pPr>
          </a:lstStyle>
          <a:p>
            <a:pPr lvl="0"/>
            <a:r>
              <a:rPr lang="en-US"/>
              <a:t>Name Here</a:t>
            </a:r>
            <a:br>
              <a:rPr lang="en-US"/>
            </a:br>
            <a:r>
              <a:rPr lang="en-US"/>
              <a:t>Title Here</a:t>
            </a:r>
          </a:p>
          <a:p>
            <a:pPr lvl="0"/>
            <a:r>
              <a:rPr lang="en-US"/>
              <a:t>This friend of his had first arrived on the planet some fifteen Earth years previously, and he had worked hard to blend himself into</a:t>
            </a:r>
          </a:p>
        </p:txBody>
      </p:sp>
      <p:sp>
        <p:nvSpPr>
          <p:cNvPr id="8" name="Picture Placeholder 7">
            <a:extLst>
              <a:ext uri="{FF2B5EF4-FFF2-40B4-BE49-F238E27FC236}">
                <a16:creationId xmlns:a16="http://schemas.microsoft.com/office/drawing/2014/main" id="{4A03717F-C951-F04F-8356-8CB290C8FE73}"/>
              </a:ext>
            </a:extLst>
          </p:cNvPr>
          <p:cNvSpPr>
            <a:spLocks noGrp="1"/>
          </p:cNvSpPr>
          <p:nvPr>
            <p:ph type="pic" sz="quarter" idx="16"/>
          </p:nvPr>
        </p:nvSpPr>
        <p:spPr>
          <a:xfrm>
            <a:off x="622219" y="1202267"/>
            <a:ext cx="2251840" cy="2650067"/>
          </a:xfrm>
        </p:spPr>
        <p:txBody>
          <a:bodyPr/>
          <a:lstStyle/>
          <a:p>
            <a:endParaRPr lang="en-US"/>
          </a:p>
        </p:txBody>
      </p:sp>
      <p:sp>
        <p:nvSpPr>
          <p:cNvPr id="18" name="Text Placeholder 9">
            <a:extLst>
              <a:ext uri="{FF2B5EF4-FFF2-40B4-BE49-F238E27FC236}">
                <a16:creationId xmlns:a16="http://schemas.microsoft.com/office/drawing/2014/main" id="{91451095-CBD3-3D4A-97F3-12FCA94C3185}"/>
              </a:ext>
            </a:extLst>
          </p:cNvPr>
          <p:cNvSpPr>
            <a:spLocks noGrp="1"/>
          </p:cNvSpPr>
          <p:nvPr>
            <p:ph type="body" sz="quarter" idx="17" hasCustomPrompt="1"/>
          </p:nvPr>
        </p:nvSpPr>
        <p:spPr>
          <a:xfrm>
            <a:off x="3453158" y="4072467"/>
            <a:ext cx="2328030" cy="2056488"/>
          </a:xfrm>
        </p:spPr>
        <p:txBody>
          <a:bodyPr anchor="t">
            <a:normAutofit/>
          </a:bodyPr>
          <a:lstStyle>
            <a:lvl1pPr marL="0" indent="0">
              <a:lnSpc>
                <a:spcPct val="100000"/>
              </a:lnSpc>
              <a:spcBef>
                <a:spcPts val="0"/>
              </a:spcBef>
              <a:spcAft>
                <a:spcPts val="2000"/>
              </a:spcAft>
              <a:buNone/>
              <a:defRPr sz="1200" b="0">
                <a:solidFill>
                  <a:schemeClr val="bg1">
                    <a:lumMod val="75000"/>
                  </a:schemeClr>
                </a:solidFill>
              </a:defRPr>
            </a:lvl1pPr>
            <a:lvl2pPr marL="457109" indent="0">
              <a:buNone/>
              <a:defRPr sz="1600">
                <a:solidFill>
                  <a:schemeClr val="bg1"/>
                </a:solidFill>
              </a:defRPr>
            </a:lvl2pPr>
            <a:lvl3pPr marL="914217" indent="0">
              <a:buNone/>
              <a:defRPr sz="1600">
                <a:solidFill>
                  <a:schemeClr val="bg1"/>
                </a:solidFill>
              </a:defRPr>
            </a:lvl3pPr>
            <a:lvl4pPr marL="1371326" indent="0">
              <a:buNone/>
              <a:defRPr sz="1600">
                <a:solidFill>
                  <a:schemeClr val="bg1"/>
                </a:solidFill>
              </a:defRPr>
            </a:lvl4pPr>
            <a:lvl5pPr marL="1828434" indent="0">
              <a:buNone/>
              <a:defRPr sz="1600">
                <a:solidFill>
                  <a:schemeClr val="bg1"/>
                </a:solidFill>
              </a:defRPr>
            </a:lvl5pPr>
          </a:lstStyle>
          <a:p>
            <a:pPr lvl="0"/>
            <a:r>
              <a:rPr lang="en-US"/>
              <a:t>Name Here</a:t>
            </a:r>
            <a:br>
              <a:rPr lang="en-US"/>
            </a:br>
            <a:r>
              <a:rPr lang="en-US"/>
              <a:t>Title Here</a:t>
            </a:r>
          </a:p>
          <a:p>
            <a:pPr lvl="0"/>
            <a:r>
              <a:rPr lang="en-US"/>
              <a:t>This friend of his had first arrived on the planet some fifteen Earth years previously, and he had worked hard to blend himself into</a:t>
            </a:r>
          </a:p>
        </p:txBody>
      </p:sp>
      <p:sp>
        <p:nvSpPr>
          <p:cNvPr id="19" name="Text Placeholder 9">
            <a:extLst>
              <a:ext uri="{FF2B5EF4-FFF2-40B4-BE49-F238E27FC236}">
                <a16:creationId xmlns:a16="http://schemas.microsoft.com/office/drawing/2014/main" id="{A3325633-F9AF-FE4F-B311-A5C7664D9F74}"/>
              </a:ext>
            </a:extLst>
          </p:cNvPr>
          <p:cNvSpPr>
            <a:spLocks noGrp="1"/>
          </p:cNvSpPr>
          <p:nvPr>
            <p:ph type="body" sz="quarter" idx="18" hasCustomPrompt="1"/>
          </p:nvPr>
        </p:nvSpPr>
        <p:spPr>
          <a:xfrm>
            <a:off x="6284097" y="4072467"/>
            <a:ext cx="2328030" cy="2056488"/>
          </a:xfrm>
        </p:spPr>
        <p:txBody>
          <a:bodyPr anchor="t">
            <a:normAutofit/>
          </a:bodyPr>
          <a:lstStyle>
            <a:lvl1pPr marL="0" indent="0">
              <a:lnSpc>
                <a:spcPct val="100000"/>
              </a:lnSpc>
              <a:spcBef>
                <a:spcPts val="0"/>
              </a:spcBef>
              <a:spcAft>
                <a:spcPts val="2000"/>
              </a:spcAft>
              <a:buNone/>
              <a:defRPr sz="1200" b="0">
                <a:solidFill>
                  <a:schemeClr val="bg1">
                    <a:lumMod val="75000"/>
                  </a:schemeClr>
                </a:solidFill>
              </a:defRPr>
            </a:lvl1pPr>
            <a:lvl2pPr marL="457109" indent="0">
              <a:buNone/>
              <a:defRPr sz="1600">
                <a:solidFill>
                  <a:schemeClr val="bg1"/>
                </a:solidFill>
              </a:defRPr>
            </a:lvl2pPr>
            <a:lvl3pPr marL="914217" indent="0">
              <a:buNone/>
              <a:defRPr sz="1600">
                <a:solidFill>
                  <a:schemeClr val="bg1"/>
                </a:solidFill>
              </a:defRPr>
            </a:lvl3pPr>
            <a:lvl4pPr marL="1371326" indent="0">
              <a:buNone/>
              <a:defRPr sz="1600">
                <a:solidFill>
                  <a:schemeClr val="bg1"/>
                </a:solidFill>
              </a:defRPr>
            </a:lvl4pPr>
            <a:lvl5pPr marL="1828434" indent="0">
              <a:buNone/>
              <a:defRPr sz="1600">
                <a:solidFill>
                  <a:schemeClr val="bg1"/>
                </a:solidFill>
              </a:defRPr>
            </a:lvl5pPr>
          </a:lstStyle>
          <a:p>
            <a:pPr lvl="0"/>
            <a:r>
              <a:rPr lang="en-US"/>
              <a:t>Name Here</a:t>
            </a:r>
            <a:br>
              <a:rPr lang="en-US"/>
            </a:br>
            <a:r>
              <a:rPr lang="en-US"/>
              <a:t>Title Here</a:t>
            </a:r>
          </a:p>
          <a:p>
            <a:pPr lvl="0"/>
            <a:r>
              <a:rPr lang="en-US"/>
              <a:t>This friend of his had first arrived on the planet some fifteen Earth years previously, and he had worked hard to blend himself into</a:t>
            </a:r>
          </a:p>
        </p:txBody>
      </p:sp>
      <p:sp>
        <p:nvSpPr>
          <p:cNvPr id="20" name="Picture Placeholder 7">
            <a:extLst>
              <a:ext uri="{FF2B5EF4-FFF2-40B4-BE49-F238E27FC236}">
                <a16:creationId xmlns:a16="http://schemas.microsoft.com/office/drawing/2014/main" id="{7FAA6770-8C78-314D-8DB4-A9FCA96CCE55}"/>
              </a:ext>
            </a:extLst>
          </p:cNvPr>
          <p:cNvSpPr>
            <a:spLocks noGrp="1"/>
          </p:cNvSpPr>
          <p:nvPr>
            <p:ph type="pic" sz="quarter" idx="19"/>
          </p:nvPr>
        </p:nvSpPr>
        <p:spPr>
          <a:xfrm>
            <a:off x="3453158" y="1202267"/>
            <a:ext cx="2251840" cy="2650067"/>
          </a:xfrm>
        </p:spPr>
        <p:txBody>
          <a:bodyPr/>
          <a:lstStyle/>
          <a:p>
            <a:endParaRPr lang="en-US"/>
          </a:p>
        </p:txBody>
      </p:sp>
      <p:sp>
        <p:nvSpPr>
          <p:cNvPr id="21" name="Picture Placeholder 7">
            <a:extLst>
              <a:ext uri="{FF2B5EF4-FFF2-40B4-BE49-F238E27FC236}">
                <a16:creationId xmlns:a16="http://schemas.microsoft.com/office/drawing/2014/main" id="{A90E33D3-825C-B14B-99F7-31B0CA2A872C}"/>
              </a:ext>
            </a:extLst>
          </p:cNvPr>
          <p:cNvSpPr>
            <a:spLocks noGrp="1"/>
          </p:cNvSpPr>
          <p:nvPr>
            <p:ph type="pic" sz="quarter" idx="20"/>
          </p:nvPr>
        </p:nvSpPr>
        <p:spPr>
          <a:xfrm>
            <a:off x="6284097" y="1202267"/>
            <a:ext cx="2251840" cy="2650067"/>
          </a:xfrm>
        </p:spPr>
        <p:txBody>
          <a:bodyPr/>
          <a:lstStyle/>
          <a:p>
            <a:endParaRPr lang="en-US"/>
          </a:p>
        </p:txBody>
      </p:sp>
      <p:sp>
        <p:nvSpPr>
          <p:cNvPr id="15" name="Text Placeholder 9">
            <a:extLst>
              <a:ext uri="{FF2B5EF4-FFF2-40B4-BE49-F238E27FC236}">
                <a16:creationId xmlns:a16="http://schemas.microsoft.com/office/drawing/2014/main" id="{4709D23B-C5A4-3949-8CF2-280AA49069EB}"/>
              </a:ext>
            </a:extLst>
          </p:cNvPr>
          <p:cNvSpPr>
            <a:spLocks noGrp="1"/>
          </p:cNvSpPr>
          <p:nvPr>
            <p:ph type="body" sz="quarter" idx="21" hasCustomPrompt="1"/>
          </p:nvPr>
        </p:nvSpPr>
        <p:spPr>
          <a:xfrm>
            <a:off x="9111596" y="4072467"/>
            <a:ext cx="2328030" cy="2056488"/>
          </a:xfrm>
        </p:spPr>
        <p:txBody>
          <a:bodyPr anchor="t">
            <a:normAutofit/>
          </a:bodyPr>
          <a:lstStyle>
            <a:lvl1pPr marL="0" indent="0">
              <a:lnSpc>
                <a:spcPct val="100000"/>
              </a:lnSpc>
              <a:spcBef>
                <a:spcPts val="0"/>
              </a:spcBef>
              <a:spcAft>
                <a:spcPts val="2000"/>
              </a:spcAft>
              <a:buNone/>
              <a:defRPr sz="1200" b="0">
                <a:solidFill>
                  <a:schemeClr val="bg1">
                    <a:lumMod val="75000"/>
                  </a:schemeClr>
                </a:solidFill>
              </a:defRPr>
            </a:lvl1pPr>
            <a:lvl2pPr marL="457109" indent="0">
              <a:buNone/>
              <a:defRPr sz="1600">
                <a:solidFill>
                  <a:schemeClr val="bg1"/>
                </a:solidFill>
              </a:defRPr>
            </a:lvl2pPr>
            <a:lvl3pPr marL="914217" indent="0">
              <a:buNone/>
              <a:defRPr sz="1600">
                <a:solidFill>
                  <a:schemeClr val="bg1"/>
                </a:solidFill>
              </a:defRPr>
            </a:lvl3pPr>
            <a:lvl4pPr marL="1371326" indent="0">
              <a:buNone/>
              <a:defRPr sz="1600">
                <a:solidFill>
                  <a:schemeClr val="bg1"/>
                </a:solidFill>
              </a:defRPr>
            </a:lvl4pPr>
            <a:lvl5pPr marL="1828434" indent="0">
              <a:buNone/>
              <a:defRPr sz="1600">
                <a:solidFill>
                  <a:schemeClr val="bg1"/>
                </a:solidFill>
              </a:defRPr>
            </a:lvl5pPr>
          </a:lstStyle>
          <a:p>
            <a:pPr lvl="0"/>
            <a:r>
              <a:rPr lang="en-US"/>
              <a:t>Name Here</a:t>
            </a:r>
            <a:br>
              <a:rPr lang="en-US"/>
            </a:br>
            <a:r>
              <a:rPr lang="en-US"/>
              <a:t>Title Here</a:t>
            </a:r>
          </a:p>
          <a:p>
            <a:pPr lvl="0"/>
            <a:r>
              <a:rPr lang="en-US"/>
              <a:t>This friend of his had first arrived on the planet some fifteen Earth years previously, and he had worked hard to blend himself into</a:t>
            </a:r>
          </a:p>
        </p:txBody>
      </p:sp>
      <p:sp>
        <p:nvSpPr>
          <p:cNvPr id="16" name="Picture Placeholder 7">
            <a:extLst>
              <a:ext uri="{FF2B5EF4-FFF2-40B4-BE49-F238E27FC236}">
                <a16:creationId xmlns:a16="http://schemas.microsoft.com/office/drawing/2014/main" id="{B5AEBCBD-196B-BE4D-BBD7-B9CB53443D32}"/>
              </a:ext>
            </a:extLst>
          </p:cNvPr>
          <p:cNvSpPr>
            <a:spLocks noGrp="1"/>
          </p:cNvSpPr>
          <p:nvPr>
            <p:ph type="pic" sz="quarter" idx="22"/>
          </p:nvPr>
        </p:nvSpPr>
        <p:spPr>
          <a:xfrm>
            <a:off x="9111595" y="1202267"/>
            <a:ext cx="2251840" cy="2650067"/>
          </a:xfrm>
        </p:spPr>
        <p:txBody>
          <a:bodyPr/>
          <a:lstStyle/>
          <a:p>
            <a:endParaRPr lang="en-US"/>
          </a:p>
        </p:txBody>
      </p:sp>
      <p:sp>
        <p:nvSpPr>
          <p:cNvPr id="17" name="Title 1">
            <a:extLst>
              <a:ext uri="{FF2B5EF4-FFF2-40B4-BE49-F238E27FC236}">
                <a16:creationId xmlns:a16="http://schemas.microsoft.com/office/drawing/2014/main" id="{DC598FD6-8F29-7F44-A800-D0228D163539}"/>
              </a:ext>
            </a:extLst>
          </p:cNvPr>
          <p:cNvSpPr>
            <a:spLocks noGrp="1"/>
          </p:cNvSpPr>
          <p:nvPr>
            <p:ph type="title" hasCustomPrompt="1"/>
          </p:nvPr>
        </p:nvSpPr>
        <p:spPr>
          <a:xfrm>
            <a:off x="368738" y="384524"/>
            <a:ext cx="6284047" cy="509557"/>
          </a:xfrm>
        </p:spPr>
        <p:txBody>
          <a:bodyPr anchor="t">
            <a:normAutofit/>
          </a:bodyPr>
          <a:lstStyle>
            <a:lvl1pPr>
              <a:defRPr sz="1400" b="1" i="0">
                <a:latin typeface="Poppins" pitchFamily="2" charset="77"/>
                <a:cs typeface="Poppins" pitchFamily="2" charset="77"/>
              </a:defRPr>
            </a:lvl1pPr>
          </a:lstStyle>
          <a:p>
            <a:r>
              <a:rPr lang="en-US"/>
              <a:t>The</a:t>
            </a:r>
            <a:br>
              <a:rPr lang="en-US"/>
            </a:br>
            <a:r>
              <a:rPr lang="en-US"/>
              <a:t>Team</a:t>
            </a:r>
          </a:p>
        </p:txBody>
      </p:sp>
    </p:spTree>
    <p:extLst>
      <p:ext uri="{BB962C8B-B14F-4D97-AF65-F5344CB8AC3E}">
        <p14:creationId xmlns:p14="http://schemas.microsoft.com/office/powerpoint/2010/main" val="3153320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90500"/>
            <a:ext cx="8255000" cy="502841"/>
          </a:xfrm>
          <a:prstGeom prst="rect">
            <a:avLst/>
          </a:prstGeom>
          <a:noFill/>
          <a:ln/>
        </p:spPr>
        <p:txBody>
          <a:bodyPr wrap="square" lIns="0" tIns="0" rIns="0" bIns="0" rtlCol="0" anchor="t"/>
          <a:lstStyle>
            <a:lvl1pPr marL="0" indent="0" algn="l">
              <a:lnSpc>
                <a:spcPct val="115000"/>
              </a:lnSpc>
              <a:buNone/>
              <a:defRPr lang="en-US" sz="3300" dirty="0">
                <a:solidFill>
                  <a:srgbClr val="1E1E1E"/>
                </a:solidFill>
                <a:latin typeface="Open Sans" pitchFamily="34" charset="0"/>
                <a:ea typeface="Open Sans" pitchFamily="34" charset="-122"/>
                <a:cs typeface="Open Sans" pitchFamily="34" charset="-120"/>
              </a:defRPr>
            </a:lvl1pPr>
          </a:lstStyle>
          <a:p>
            <a:pPr marL="0" indent="0" algn="l">
              <a:lnSpc>
                <a:spcPct val="115000"/>
              </a:lnSpc>
              <a:buNone/>
            </a:pPr>
            <a:endParaRPr lang="en-US" sz="3300"/>
          </a:p>
        </p:txBody>
      </p:sp>
      <p:sp>
        <p:nvSpPr>
          <p:cNvPr id="3" name="Text Placeholder 2"/>
          <p:cNvSpPr>
            <a:spLocks noGrp="1"/>
          </p:cNvSpPr>
          <p:nvPr>
            <p:ph type="body" idx="101"/>
          </p:nvPr>
        </p:nvSpPr>
        <p:spPr>
          <a:xfrm>
            <a:off x="609600" y="998141"/>
            <a:ext cx="10769600" cy="5047059"/>
          </a:xfrm>
          <a:prstGeom prst="rect">
            <a:avLst/>
          </a:prstGeom>
          <a:noFill/>
          <a:ln/>
        </p:spPr>
        <p:txBody>
          <a:bodyPr wrap="square" lIns="0" tIns="0" rIns="0" bIns="0" rtlCol="0" anchor="t"/>
          <a:lstStyle>
            <a:lvl1pPr marL="0" indent="0" algn="l">
              <a:lnSpc>
                <a:spcPct val="140000"/>
              </a:lnSpc>
              <a:buNone/>
              <a:defRPr lang="en-US" sz="1600" dirty="0">
                <a:solidFill>
                  <a:srgbClr val="1E1E1E"/>
                </a:solidFill>
                <a:latin typeface="Open Sans" pitchFamily="34" charset="0"/>
                <a:ea typeface="Open Sans" pitchFamily="34" charset="-122"/>
                <a:cs typeface="Open Sans" pitchFamily="34" charset="-120"/>
              </a:defRPr>
            </a:lvl1pPr>
          </a:lstStyle>
          <a:p>
            <a:pPr marL="0" indent="0" algn="l">
              <a:lnSpc>
                <a:spcPct val="140000"/>
              </a:lnSpc>
              <a:buNone/>
            </a:pPr>
            <a:endParaRPr lang="en-US" sz="1600"/>
          </a:p>
        </p:txBody>
      </p:sp>
    </p:spTree>
    <p:extLst>
      <p:ext uri="{BB962C8B-B14F-4D97-AF65-F5344CB8AC3E}">
        <p14:creationId xmlns:p14="http://schemas.microsoft.com/office/powerpoint/2010/main" val="3629772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929745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5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1DC73F-9A0C-47A2-97FE-BD1F3CE923D0}"/>
              </a:ext>
            </a:extLst>
          </p:cNvPr>
          <p:cNvSpPr>
            <a:spLocks noGrp="1"/>
          </p:cNvSpPr>
          <p:nvPr>
            <p:ph type="dt" sz="half" idx="10"/>
          </p:nvPr>
        </p:nvSpPr>
        <p:spPr/>
        <p:txBody>
          <a:bodyPr/>
          <a:lstStyle/>
          <a:p>
            <a:fld id="{47CDC83D-EA8F-4AF0-BB10-8F94E30401E5}" type="datetimeFigureOut">
              <a:rPr lang="en-US" smtClean="0"/>
              <a:t>10/22/2026</a:t>
            </a:fld>
            <a:endParaRPr lang="en-US"/>
          </a:p>
        </p:txBody>
      </p:sp>
      <p:sp>
        <p:nvSpPr>
          <p:cNvPr id="3" name="Footer Placeholder 2">
            <a:extLst>
              <a:ext uri="{FF2B5EF4-FFF2-40B4-BE49-F238E27FC236}">
                <a16:creationId xmlns:a16="http://schemas.microsoft.com/office/drawing/2014/main" id="{0E966BB9-BEAB-4633-BDE7-74B6A88A91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6717D1-164F-4051-8F87-E6B816C08484}"/>
              </a:ext>
            </a:extLst>
          </p:cNvPr>
          <p:cNvSpPr>
            <a:spLocks noGrp="1"/>
          </p:cNvSpPr>
          <p:nvPr>
            <p:ph type="sldNum" sz="quarter" idx="12"/>
          </p:nvPr>
        </p:nvSpPr>
        <p:spPr/>
        <p:txBody>
          <a:bodyPr/>
          <a:lstStyle/>
          <a:p>
            <a:fld id="{58216048-EBCA-4523-A8C5-E80FC0372FAA}" type="slidenum">
              <a:rPr lang="en-US" smtClean="0"/>
              <a:t>‹#›</a:t>
            </a:fld>
            <a:endParaRPr lang="en-US"/>
          </a:p>
        </p:txBody>
      </p:sp>
    </p:spTree>
    <p:extLst>
      <p:ext uri="{BB962C8B-B14F-4D97-AF65-F5344CB8AC3E}">
        <p14:creationId xmlns:p14="http://schemas.microsoft.com/office/powerpoint/2010/main" val="921187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0F26D1-7A28-FA4D-8035-60A7988C9CFC}"/>
              </a:ext>
            </a:extLst>
          </p:cNvPr>
          <p:cNvSpPr>
            <a:spLocks noGrp="1"/>
          </p:cNvSpPr>
          <p:nvPr>
            <p:ph type="title"/>
          </p:nvPr>
        </p:nvSpPr>
        <p:spPr>
          <a:xfrm>
            <a:off x="225552" y="365125"/>
            <a:ext cx="11740896"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0AA92E-65CE-A663-AAE7-BDAEF0D02040}"/>
              </a:ext>
            </a:extLst>
          </p:cNvPr>
          <p:cNvSpPr>
            <a:spLocks noGrp="1"/>
          </p:cNvSpPr>
          <p:nvPr>
            <p:ph type="body" idx="1"/>
          </p:nvPr>
        </p:nvSpPr>
        <p:spPr>
          <a:xfrm>
            <a:off x="225552" y="1825625"/>
            <a:ext cx="1174089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2052709"/>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6.emf"/><Relationship Id="rId7" Type="http://schemas.openxmlformats.org/officeDocument/2006/relationships/image" Target="../media/image30.sv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9.svg"/><Relationship Id="rId5" Type="http://schemas.openxmlformats.org/officeDocument/2006/relationships/image" Target="../media/image28.sv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svg"/></Relationships>
</file>

<file path=ppt/slides/_rels/slide10.xml.rels><?xml version="1.0" encoding="UTF-8" standalone="yes"?>
<Relationships xmlns="http://schemas.openxmlformats.org/package/2006/relationships"><Relationship Id="rId13" Type="http://schemas.openxmlformats.org/officeDocument/2006/relationships/image" Target="../media/image45.jpeg"/><Relationship Id="rId18" Type="http://schemas.openxmlformats.org/officeDocument/2006/relationships/image" Target="../media/image50.png"/><Relationship Id="rId26" Type="http://schemas.openxmlformats.org/officeDocument/2006/relationships/image" Target="../media/image58.png"/><Relationship Id="rId39" Type="http://schemas.openxmlformats.org/officeDocument/2006/relationships/image" Target="../media/image71.jpeg"/><Relationship Id="rId21" Type="http://schemas.openxmlformats.org/officeDocument/2006/relationships/image" Target="../media/image53.jpeg"/><Relationship Id="rId34" Type="http://schemas.openxmlformats.org/officeDocument/2006/relationships/image" Target="../media/image66.png"/><Relationship Id="rId7" Type="http://schemas.openxmlformats.org/officeDocument/2006/relationships/image" Target="../media/image39.png"/><Relationship Id="rId2" Type="http://schemas.openxmlformats.org/officeDocument/2006/relationships/image" Target="../media/image34.jpeg"/><Relationship Id="rId16" Type="http://schemas.openxmlformats.org/officeDocument/2006/relationships/image" Target="../media/image48.jpeg"/><Relationship Id="rId20" Type="http://schemas.openxmlformats.org/officeDocument/2006/relationships/image" Target="../media/image52.png"/><Relationship Id="rId29" Type="http://schemas.openxmlformats.org/officeDocument/2006/relationships/image" Target="../media/image61.png"/><Relationship Id="rId41"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56.png"/><Relationship Id="rId32" Type="http://schemas.openxmlformats.org/officeDocument/2006/relationships/image" Target="../media/image64.png"/><Relationship Id="rId37" Type="http://schemas.openxmlformats.org/officeDocument/2006/relationships/image" Target="../media/image69.jpeg"/><Relationship Id="rId40" Type="http://schemas.openxmlformats.org/officeDocument/2006/relationships/image" Target="../media/image72.jpeg"/><Relationship Id="rId5" Type="http://schemas.openxmlformats.org/officeDocument/2006/relationships/image" Target="../media/image37.png"/><Relationship Id="rId15" Type="http://schemas.openxmlformats.org/officeDocument/2006/relationships/image" Target="../media/image47.jpeg"/><Relationship Id="rId23" Type="http://schemas.openxmlformats.org/officeDocument/2006/relationships/image" Target="../media/image55.jpeg"/><Relationship Id="rId28" Type="http://schemas.openxmlformats.org/officeDocument/2006/relationships/image" Target="../media/image60.jpeg"/><Relationship Id="rId36" Type="http://schemas.openxmlformats.org/officeDocument/2006/relationships/image" Target="../media/image68.jpeg"/><Relationship Id="rId10" Type="http://schemas.openxmlformats.org/officeDocument/2006/relationships/image" Target="../media/image42.png"/><Relationship Id="rId19" Type="http://schemas.openxmlformats.org/officeDocument/2006/relationships/image" Target="../media/image51.jpeg"/><Relationship Id="rId31" Type="http://schemas.openxmlformats.org/officeDocument/2006/relationships/image" Target="../media/image63.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4.png"/><Relationship Id="rId27" Type="http://schemas.openxmlformats.org/officeDocument/2006/relationships/image" Target="../media/image59.png"/><Relationship Id="rId30" Type="http://schemas.openxmlformats.org/officeDocument/2006/relationships/image" Target="../media/image62.png"/><Relationship Id="rId35" Type="http://schemas.openxmlformats.org/officeDocument/2006/relationships/image" Target="../media/image67.jpeg"/><Relationship Id="rId8" Type="http://schemas.openxmlformats.org/officeDocument/2006/relationships/image" Target="../media/image40.png"/><Relationship Id="rId3" Type="http://schemas.openxmlformats.org/officeDocument/2006/relationships/image" Target="../media/image35.png"/><Relationship Id="rId12" Type="http://schemas.openxmlformats.org/officeDocument/2006/relationships/image" Target="../media/image44.jpeg"/><Relationship Id="rId17" Type="http://schemas.openxmlformats.org/officeDocument/2006/relationships/image" Target="../media/image49.png"/><Relationship Id="rId25" Type="http://schemas.openxmlformats.org/officeDocument/2006/relationships/image" Target="../media/image57.png"/><Relationship Id="rId33" Type="http://schemas.openxmlformats.org/officeDocument/2006/relationships/image" Target="../media/image65.jpeg"/><Relationship Id="rId38" Type="http://schemas.openxmlformats.org/officeDocument/2006/relationships/image" Target="../media/image70.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5.svg"/><Relationship Id="rId7" Type="http://schemas.openxmlformats.org/officeDocument/2006/relationships/chart" Target="../charts/chart2.xml"/><Relationship Id="rId2" Type="http://schemas.openxmlformats.org/officeDocument/2006/relationships/image" Target="../media/image74.svg"/><Relationship Id="rId1" Type="http://schemas.openxmlformats.org/officeDocument/2006/relationships/slideLayout" Target="../slideLayouts/slideLayout14.xml"/><Relationship Id="rId6" Type="http://schemas.openxmlformats.org/officeDocument/2006/relationships/image" Target="../media/image77.svg"/><Relationship Id="rId5" Type="http://schemas.openxmlformats.org/officeDocument/2006/relationships/image" Target="../media/image76.jpeg"/><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8.png"/><Relationship Id="rId1" Type="http://schemas.openxmlformats.org/officeDocument/2006/relationships/slideLayout" Target="../slideLayouts/slideLayout14.xml"/><Relationship Id="rId6" Type="http://schemas.openxmlformats.org/officeDocument/2006/relationships/image" Target="../media/image74.svg"/><Relationship Id="rId5" Type="http://schemas.openxmlformats.org/officeDocument/2006/relationships/image" Target="../media/image77.svg"/><Relationship Id="rId4" Type="http://schemas.openxmlformats.org/officeDocument/2006/relationships/image" Target="../media/image79.jpeg"/></Relationships>
</file>

<file path=ppt/slides/_rels/slide1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89.svg"/><Relationship Id="rId3" Type="http://schemas.microsoft.com/office/2007/relationships/hdphoto" Target="../media/hdphoto2.wdp"/><Relationship Id="rId7" Type="http://schemas.openxmlformats.org/officeDocument/2006/relationships/image" Target="../media/image88.svg"/><Relationship Id="rId2" Type="http://schemas.openxmlformats.org/officeDocument/2006/relationships/image" Target="../media/image85.png"/><Relationship Id="rId1" Type="http://schemas.openxmlformats.org/officeDocument/2006/relationships/slideLayout" Target="../slideLayouts/slideLayout4.xml"/><Relationship Id="rId6" Type="http://schemas.openxmlformats.org/officeDocument/2006/relationships/image" Target="../media/image87.svg"/><Relationship Id="rId5" Type="http://schemas.openxmlformats.org/officeDocument/2006/relationships/image" Target="../media/image86.svg"/><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ideo" Target="https://www.youtube.com/embed/YzaCZ8zyzrk?feature=oembed" TargetMode="External"/><Relationship Id="rId4" Type="http://schemas.openxmlformats.org/officeDocument/2006/relationships/image" Target="../media/image9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074DF-78DC-B3A9-F4E3-B4210717F482}"/>
              </a:ext>
            </a:extLst>
          </p:cNvPr>
          <p:cNvSpPr>
            <a:spLocks noGrp="1"/>
          </p:cNvSpPr>
          <p:nvPr>
            <p:ph type="title" idx="4294967295"/>
          </p:nvPr>
        </p:nvSpPr>
        <p:spPr>
          <a:xfrm>
            <a:off x="225552" y="-1325563"/>
            <a:ext cx="11740896" cy="1325563"/>
          </a:xfrm>
        </p:spPr>
        <p:txBody>
          <a:bodyPr vert="horz" lIns="91440" tIns="45720" rIns="91440" bIns="45720" rtlCol="0" anchor="b">
            <a:normAutofit/>
          </a:bodyPr>
          <a:lstStyle/>
          <a:p>
            <a:r>
              <a:rPr lang="en-US" dirty="0"/>
              <a:t>Campus for Hope Overview</a:t>
            </a:r>
          </a:p>
        </p:txBody>
      </p:sp>
      <p:pic>
        <p:nvPicPr>
          <p:cNvPr id="12" name="Picture 11" descr="A close-up of a young child">
            <a:extLst>
              <a:ext uri="{FF2B5EF4-FFF2-40B4-BE49-F238E27FC236}">
                <a16:creationId xmlns:a16="http://schemas.microsoft.com/office/drawing/2014/main" id="{D53FAC49-5620-ECEE-89B7-49053993C7D8}"/>
              </a:ext>
            </a:extLst>
          </p:cNvPr>
          <p:cNvPicPr>
            <a:picLocks noChangeAspect="1"/>
          </p:cNvPicPr>
          <p:nvPr/>
        </p:nvPicPr>
        <p:blipFill>
          <a:blip r:embed="rId2"/>
          <a:srcRect l="84043" t="28004" r="-13" b="4562"/>
          <a:stretch/>
        </p:blipFill>
        <p:spPr>
          <a:xfrm>
            <a:off x="1" y="0"/>
            <a:ext cx="12192000" cy="6858000"/>
          </a:xfrm>
          <a:prstGeom prst="rect">
            <a:avLst/>
          </a:prstGeom>
        </p:spPr>
      </p:pic>
      <p:pic>
        <p:nvPicPr>
          <p:cNvPr id="7" name="Picture 6" descr="A close-up of a young child">
            <a:extLst>
              <a:ext uri="{FF2B5EF4-FFF2-40B4-BE49-F238E27FC236}">
                <a16:creationId xmlns:a16="http://schemas.microsoft.com/office/drawing/2014/main" id="{19D0B71F-DC96-5794-63D1-9E611257C3A7}"/>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rcRect t="23907" r="20079" b="8659"/>
          <a:stretch/>
        </p:blipFill>
        <p:spPr>
          <a:xfrm>
            <a:off x="2479549" y="1201940"/>
            <a:ext cx="5416986" cy="3047055"/>
          </a:xfrm>
          <a:prstGeom prst="rect">
            <a:avLst/>
          </a:prstGeom>
        </p:spPr>
      </p:pic>
      <p:sp>
        <p:nvSpPr>
          <p:cNvPr id="6" name="Freeform: Shape 5">
            <a:extLst>
              <a:ext uri="{FF2B5EF4-FFF2-40B4-BE49-F238E27FC236}">
                <a16:creationId xmlns:a16="http://schemas.microsoft.com/office/drawing/2014/main" id="{9EB6A546-57E4-87D9-09CF-AA5670CC28EC}"/>
              </a:ext>
              <a:ext uri="{C183D7F6-B498-43B3-948B-1728B52AA6E4}">
                <adec:decorative xmlns:adec="http://schemas.microsoft.com/office/drawing/2017/decorative" val="1"/>
              </a:ext>
            </a:extLst>
          </p:cNvPr>
          <p:cNvSpPr/>
          <p:nvPr/>
        </p:nvSpPr>
        <p:spPr>
          <a:xfrm>
            <a:off x="-1216" y="0"/>
            <a:ext cx="12192000" cy="6858000"/>
          </a:xfrm>
          <a:custGeom>
            <a:avLst/>
            <a:gdLst>
              <a:gd name="connsiteX0" fmla="*/ 6096577 w 12192000"/>
              <a:gd name="connsiteY0" fmla="*/ 1213252 h 6858000"/>
              <a:gd name="connsiteX1" fmla="*/ 4418852 w 12192000"/>
              <a:gd name="connsiteY1" fmla="*/ 2366373 h 6858000"/>
              <a:gd name="connsiteX2" fmla="*/ 4418852 w 12192000"/>
              <a:gd name="connsiteY2" fmla="*/ 4216400 h 6858000"/>
              <a:gd name="connsiteX3" fmla="*/ 6096577 w 12192000"/>
              <a:gd name="connsiteY3" fmla="*/ 3063280 h 6858000"/>
              <a:gd name="connsiteX4" fmla="*/ 7773149 w 12192000"/>
              <a:gd name="connsiteY4" fmla="*/ 4216400 h 6858000"/>
              <a:gd name="connsiteX5" fmla="*/ 7773149 w 12192000"/>
              <a:gd name="connsiteY5" fmla="*/ 2366373 h 6858000"/>
              <a:gd name="connsiteX6" fmla="*/ 0 w 12192000"/>
              <a:gd name="connsiteY6" fmla="*/ 0 h 6858000"/>
              <a:gd name="connsiteX7" fmla="*/ 12192000 w 12192000"/>
              <a:gd name="connsiteY7" fmla="*/ 0 h 6858000"/>
              <a:gd name="connsiteX8" fmla="*/ 12192000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6096577" y="1213252"/>
                </a:moveTo>
                <a:lnTo>
                  <a:pt x="4418852" y="2366373"/>
                </a:lnTo>
                <a:lnTo>
                  <a:pt x="4418852" y="4216400"/>
                </a:lnTo>
                <a:lnTo>
                  <a:pt x="6096577" y="3063280"/>
                </a:lnTo>
                <a:lnTo>
                  <a:pt x="7773149" y="4216400"/>
                </a:lnTo>
                <a:lnTo>
                  <a:pt x="7773149" y="2366373"/>
                </a:lnTo>
                <a:close/>
                <a:moveTo>
                  <a:pt x="0" y="0"/>
                </a:moveTo>
                <a:lnTo>
                  <a:pt x="12192000" y="0"/>
                </a:lnTo>
                <a:lnTo>
                  <a:pt x="12192000" y="6858000"/>
                </a:lnTo>
                <a:lnTo>
                  <a:pt x="0" y="6858000"/>
                </a:lnTo>
                <a:close/>
              </a:path>
            </a:pathLst>
          </a:cu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oppins"/>
              <a:ea typeface="+mn-ea"/>
              <a:cs typeface="+mn-cs"/>
            </a:endParaRPr>
          </a:p>
        </p:txBody>
      </p:sp>
      <p:pic>
        <p:nvPicPr>
          <p:cNvPr id="3" name="Picture 2" descr="A black background with white text">
            <a:extLst>
              <a:ext uri="{FF2B5EF4-FFF2-40B4-BE49-F238E27FC236}">
                <a16:creationId xmlns:a16="http://schemas.microsoft.com/office/drawing/2014/main" id="{CE817067-0B50-2154-045E-C1D8C3C94008}"/>
              </a:ext>
            </a:extLst>
          </p:cNvPr>
          <p:cNvPicPr>
            <a:picLocks noChangeAspect="1"/>
          </p:cNvPicPr>
          <p:nvPr/>
        </p:nvPicPr>
        <p:blipFill>
          <a:blip r:embed="rId5"/>
          <a:srcRect l="27340" t="44378" r="8962" b="31031"/>
          <a:stretch/>
        </p:blipFill>
        <p:spPr>
          <a:xfrm>
            <a:off x="3887415" y="4729932"/>
            <a:ext cx="4414738" cy="608294"/>
          </a:xfrm>
          <a:prstGeom prst="rect">
            <a:avLst/>
          </a:prstGeom>
        </p:spPr>
      </p:pic>
      <p:pic>
        <p:nvPicPr>
          <p:cNvPr id="4" name="Picture 3">
            <a:extLst>
              <a:ext uri="{FF2B5EF4-FFF2-40B4-BE49-F238E27FC236}">
                <a16:creationId xmlns:a16="http://schemas.microsoft.com/office/drawing/2014/main" id="{38BE2C8A-D0AD-D199-897A-90A4CC83CA0B}"/>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90792" y="0"/>
            <a:ext cx="784698" cy="784698"/>
          </a:xfrm>
          <a:prstGeom prst="rect">
            <a:avLst/>
          </a:prstGeom>
        </p:spPr>
      </p:pic>
      <p:sp>
        <p:nvSpPr>
          <p:cNvPr id="18" name="TextBox 17">
            <a:extLst>
              <a:ext uri="{FF2B5EF4-FFF2-40B4-BE49-F238E27FC236}">
                <a16:creationId xmlns:a16="http://schemas.microsoft.com/office/drawing/2014/main" id="{FAF14342-CC97-9CC9-61CC-C12ECCB53CF8}"/>
              </a:ext>
            </a:extLst>
          </p:cNvPr>
          <p:cNvSpPr txBox="1"/>
          <p:nvPr/>
        </p:nvSpPr>
        <p:spPr>
          <a:xfrm>
            <a:off x="3041140" y="5819163"/>
            <a:ext cx="610728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Poppins"/>
                <a:ea typeface="+mn-ea"/>
                <a:cs typeface="+mn-cs"/>
              </a:rPr>
              <a:t>Kim Jefferies, CEO</a:t>
            </a:r>
            <a:endParaRPr kumimoji="0" lang="en-US" sz="1600" b="0" i="0" u="none" strike="noStrike" kern="1200" cap="none" spc="0" normalizeH="0" baseline="0" noProof="0">
              <a:ln>
                <a:noFill/>
              </a:ln>
              <a:solidFill>
                <a:prstClr val="white"/>
              </a:solidFill>
              <a:effectLst/>
              <a:uLnTx/>
              <a:uFillTx/>
              <a:latin typeface="Poppins"/>
              <a:ea typeface="+mn-ea"/>
              <a:cs typeface="+mn-cs"/>
            </a:endParaRPr>
          </a:p>
        </p:txBody>
      </p:sp>
    </p:spTree>
    <p:extLst>
      <p:ext uri="{BB962C8B-B14F-4D97-AF65-F5344CB8AC3E}">
        <p14:creationId xmlns:p14="http://schemas.microsoft.com/office/powerpoint/2010/main" val="2232011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ACB5E80-564C-F9FF-96EF-4CEBBEEFDAE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9264" y="-1309076"/>
            <a:ext cx="12534682" cy="9339383"/>
          </a:xfrm>
          <a:prstGeom prst="rect">
            <a:avLst/>
          </a:prstGeom>
        </p:spPr>
      </p:pic>
      <p:sp>
        <p:nvSpPr>
          <p:cNvPr id="15" name="Rectangle 14">
            <a:extLst>
              <a:ext uri="{FF2B5EF4-FFF2-40B4-BE49-F238E27FC236}">
                <a16:creationId xmlns:a16="http://schemas.microsoft.com/office/drawing/2014/main" id="{14222BA4-32F8-AB12-926F-40A819CBDF5D}"/>
              </a:ext>
              <a:ext uri="{C183D7F6-B498-43B3-948B-1728B52AA6E4}">
                <adec:decorative xmlns:adec="http://schemas.microsoft.com/office/drawing/2017/decorative" val="1"/>
              </a:ext>
            </a:extLst>
          </p:cNvPr>
          <p:cNvSpPr/>
          <p:nvPr/>
        </p:nvSpPr>
        <p:spPr>
          <a:xfrm rot="5400000">
            <a:off x="2327147" y="2318003"/>
            <a:ext cx="2212845" cy="6867147"/>
          </a:xfrm>
          <a:prstGeom prst="rect">
            <a:avLst/>
          </a:prstGeom>
          <a:solidFill>
            <a:schemeClr val="tx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descr="Campus for Hope has approximately 25 acres and 900 occupancy">
            <a:extLst>
              <a:ext uri="{FF2B5EF4-FFF2-40B4-BE49-F238E27FC236}">
                <a16:creationId xmlns:a16="http://schemas.microsoft.com/office/drawing/2014/main" id="{DA1403EC-0542-E74B-5171-DAB7F3BAAB7E}"/>
              </a:ext>
            </a:extLst>
          </p:cNvPr>
          <p:cNvGrpSpPr/>
          <p:nvPr/>
        </p:nvGrpSpPr>
        <p:grpSpPr>
          <a:xfrm>
            <a:off x="9239534" y="982639"/>
            <a:ext cx="2952466" cy="4831307"/>
            <a:chOff x="9239534" y="982639"/>
            <a:chExt cx="2952466" cy="4831307"/>
          </a:xfrm>
        </p:grpSpPr>
        <p:sp>
          <p:nvSpPr>
            <p:cNvPr id="2" name="Rectangle 1">
              <a:extLst>
                <a:ext uri="{FF2B5EF4-FFF2-40B4-BE49-F238E27FC236}">
                  <a16:creationId xmlns:a16="http://schemas.microsoft.com/office/drawing/2014/main" id="{2B82E278-13B5-E0A0-29A5-B283DDE5F27F}"/>
                </a:ext>
              </a:extLst>
            </p:cNvPr>
            <p:cNvSpPr/>
            <p:nvPr/>
          </p:nvSpPr>
          <p:spPr>
            <a:xfrm>
              <a:off x="9239534" y="982639"/>
              <a:ext cx="2952466" cy="4831307"/>
            </a:xfrm>
            <a:prstGeom prst="rect">
              <a:avLst/>
            </a:prstGeom>
            <a:solidFill>
              <a:schemeClr val="accent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917D83D0-456F-9CE7-3118-D2417EAE73CA}"/>
                </a:ext>
              </a:extLst>
            </p:cNvPr>
            <p:cNvGrpSpPr/>
            <p:nvPr/>
          </p:nvGrpSpPr>
          <p:grpSpPr>
            <a:xfrm>
              <a:off x="9662614" y="2013417"/>
              <a:ext cx="2135874" cy="2784440"/>
              <a:chOff x="9662614" y="2013417"/>
              <a:chExt cx="2135874" cy="2784440"/>
            </a:xfrm>
          </p:grpSpPr>
          <p:sp>
            <p:nvSpPr>
              <p:cNvPr id="4" name="TextBox 3">
                <a:extLst>
                  <a:ext uri="{FF2B5EF4-FFF2-40B4-BE49-F238E27FC236}">
                    <a16:creationId xmlns:a16="http://schemas.microsoft.com/office/drawing/2014/main" id="{B5456ACB-2B86-1CD2-B907-C88E25645826}"/>
                  </a:ext>
                </a:extLst>
              </p:cNvPr>
              <p:cNvSpPr txBox="1"/>
              <p:nvPr/>
            </p:nvSpPr>
            <p:spPr>
              <a:xfrm>
                <a:off x="9662614" y="2013417"/>
                <a:ext cx="2135874" cy="1046440"/>
              </a:xfrm>
              <a:prstGeom prst="rect">
                <a:avLst/>
              </a:prstGeom>
              <a:noFill/>
            </p:spPr>
            <p:txBody>
              <a:bodyPr wrap="square">
                <a:spAutoFit/>
              </a:bodyPr>
              <a:lstStyle/>
              <a:p>
                <a:pPr algn="ctr"/>
                <a:r>
                  <a:rPr lang="en-US" sz="4400" b="1">
                    <a:solidFill>
                      <a:schemeClr val="accent3"/>
                    </a:solidFill>
                  </a:rPr>
                  <a:t>±25</a:t>
                </a:r>
              </a:p>
              <a:p>
                <a:pPr algn="ctr"/>
                <a:r>
                  <a:rPr lang="en-US" b="0">
                    <a:solidFill>
                      <a:schemeClr val="accent3"/>
                    </a:solidFill>
                  </a:rPr>
                  <a:t>Acres</a:t>
                </a:r>
              </a:p>
            </p:txBody>
          </p:sp>
          <p:sp>
            <p:nvSpPr>
              <p:cNvPr id="5" name="TextBox 4">
                <a:extLst>
                  <a:ext uri="{FF2B5EF4-FFF2-40B4-BE49-F238E27FC236}">
                    <a16:creationId xmlns:a16="http://schemas.microsoft.com/office/drawing/2014/main" id="{3D9D380E-F1C3-61E7-D3A6-97C6022CA59C}"/>
                  </a:ext>
                </a:extLst>
              </p:cNvPr>
              <p:cNvSpPr txBox="1"/>
              <p:nvPr/>
            </p:nvSpPr>
            <p:spPr>
              <a:xfrm>
                <a:off x="9662614" y="3751417"/>
                <a:ext cx="2135874" cy="1046440"/>
              </a:xfrm>
              <a:prstGeom prst="rect">
                <a:avLst/>
              </a:prstGeom>
              <a:noFill/>
            </p:spPr>
            <p:txBody>
              <a:bodyPr wrap="square" lIns="91440" tIns="45720" rIns="91440" bIns="45720" anchor="t">
                <a:spAutoFit/>
              </a:bodyPr>
              <a:lstStyle/>
              <a:p>
                <a:pPr algn="ctr"/>
                <a:r>
                  <a:rPr lang="en-US" sz="4400" b="1">
                    <a:solidFill>
                      <a:schemeClr val="accent3"/>
                    </a:solidFill>
                  </a:rPr>
                  <a:t>±900</a:t>
                </a:r>
              </a:p>
              <a:p>
                <a:pPr algn="ctr"/>
                <a:r>
                  <a:rPr lang="en-US">
                    <a:solidFill>
                      <a:schemeClr val="accent3"/>
                    </a:solidFill>
                  </a:rPr>
                  <a:t>Occupancy</a:t>
                </a:r>
                <a:endParaRPr lang="en-US">
                  <a:solidFill>
                    <a:schemeClr val="accent3"/>
                  </a:solidFill>
                  <a:cs typeface="Poppins"/>
                </a:endParaRPr>
              </a:p>
            </p:txBody>
          </p:sp>
        </p:grpSp>
      </p:grpSp>
      <p:pic>
        <p:nvPicPr>
          <p:cNvPr id="3" name="Picture 2">
            <a:extLst>
              <a:ext uri="{FF2B5EF4-FFF2-40B4-BE49-F238E27FC236}">
                <a16:creationId xmlns:a16="http://schemas.microsoft.com/office/drawing/2014/main" id="{0FE59B70-5CA3-4CAC-6D79-5EE23ED4BA75}"/>
              </a:ext>
              <a:ext uri="{C183D7F6-B498-43B3-948B-1728B52AA6E4}">
                <adec:decorative xmlns:adec="http://schemas.microsoft.com/office/drawing/2017/decorative" val="1"/>
              </a:ext>
            </a:extLst>
          </p:cNvPr>
          <p:cNvPicPr>
            <a:picLocks noChangeAspect="1"/>
          </p:cNvPicPr>
          <p:nvPr/>
        </p:nvPicPr>
        <p:blipFill>
          <a:blip r:embed="rId3">
            <a:duotone>
              <a:schemeClr val="accent1">
                <a:shade val="45000"/>
                <a:satMod val="135000"/>
              </a:schemeClr>
              <a:prstClr val="white"/>
            </a:duotone>
          </a:blip>
          <a:stretch>
            <a:fillRect/>
          </a:stretch>
        </p:blipFill>
        <p:spPr>
          <a:xfrm>
            <a:off x="11534296" y="213807"/>
            <a:ext cx="432152" cy="432152"/>
          </a:xfrm>
          <a:prstGeom prst="rect">
            <a:avLst/>
          </a:prstGeom>
        </p:spPr>
      </p:pic>
      <p:sp>
        <p:nvSpPr>
          <p:cNvPr id="20" name="Title 19">
            <a:extLst>
              <a:ext uri="{FF2B5EF4-FFF2-40B4-BE49-F238E27FC236}">
                <a16:creationId xmlns:a16="http://schemas.microsoft.com/office/drawing/2014/main" id="{506A0177-5BC9-F1B5-81CE-C18293DA175E}"/>
              </a:ext>
            </a:extLst>
          </p:cNvPr>
          <p:cNvSpPr>
            <a:spLocks noGrp="1"/>
          </p:cNvSpPr>
          <p:nvPr>
            <p:ph type="title"/>
          </p:nvPr>
        </p:nvSpPr>
        <p:spPr>
          <a:xfrm>
            <a:off x="225552" y="4386618"/>
            <a:ext cx="9013982" cy="2471381"/>
          </a:xfrm>
        </p:spPr>
        <p:txBody>
          <a:bodyPr>
            <a:normAutofit/>
          </a:bodyPr>
          <a:lstStyle/>
          <a:p>
            <a:r>
              <a:rPr lang="en-US" sz="4000">
                <a:solidFill>
                  <a:schemeClr val="bg1"/>
                </a:solidFill>
              </a:rPr>
              <a:t>Campus for Hope is a</a:t>
            </a:r>
            <a:br>
              <a:rPr lang="en-US" sz="4000"/>
            </a:br>
            <a:r>
              <a:rPr lang="en-US" sz="4000">
                <a:solidFill>
                  <a:schemeClr val="accent2"/>
                </a:solidFill>
              </a:rPr>
              <a:t>transformative </a:t>
            </a:r>
            <a:br>
              <a:rPr lang="en-US" sz="4000">
                <a:solidFill>
                  <a:schemeClr val="accent2"/>
                </a:solidFill>
              </a:rPr>
            </a:br>
            <a:r>
              <a:rPr lang="en-US" sz="4000">
                <a:solidFill>
                  <a:schemeClr val="accent2"/>
                </a:solidFill>
              </a:rPr>
              <a:t>investment</a:t>
            </a:r>
          </a:p>
        </p:txBody>
      </p:sp>
      <p:pic>
        <p:nvPicPr>
          <p:cNvPr id="6" name="Content Placeholder 5">
            <a:extLst>
              <a:ext uri="{FF2B5EF4-FFF2-40B4-BE49-F238E27FC236}">
                <a16:creationId xmlns:a16="http://schemas.microsoft.com/office/drawing/2014/main" id="{D10532C6-98A8-7966-6721-9667A859B87B}"/>
              </a:ext>
              <a:ext uri="{C183D7F6-B498-43B3-948B-1728B52AA6E4}">
                <adec:decorative xmlns:adec="http://schemas.microsoft.com/office/drawing/2017/decorative" val="1"/>
              </a:ext>
            </a:extLst>
          </p:cNvPr>
          <p:cNvPicPr>
            <a:picLocks noGrp="1" noChangeAspect="1"/>
          </p:cNvPicPr>
          <p:nvPr>
            <p:ph sz="quarter" idx="10"/>
          </p:nvPr>
        </p:nvPicPr>
        <p:blipFill>
          <a:blip r:embed="rId2"/>
          <a:stretch>
            <a:fillRect/>
          </a:stretch>
        </p:blipFill>
        <p:spPr>
          <a:xfrm>
            <a:off x="5974695" y="6558085"/>
            <a:ext cx="242609" cy="180975"/>
          </a:xfrm>
          <a:prstGeom prst="rect">
            <a:avLst/>
          </a:prstGeom>
        </p:spPr>
      </p:pic>
    </p:spTree>
    <p:extLst>
      <p:ext uri="{BB962C8B-B14F-4D97-AF65-F5344CB8AC3E}">
        <p14:creationId xmlns:p14="http://schemas.microsoft.com/office/powerpoint/2010/main" val="13629840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46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E726F-AF69-BA7A-269A-B59DAA2570C6}"/>
            </a:ext>
          </a:extLst>
        </p:cNvPr>
        <p:cNvGrpSpPr/>
        <p:nvPr/>
      </p:nvGrpSpPr>
      <p:grpSpPr>
        <a:xfrm>
          <a:off x="0" y="0"/>
          <a:ext cx="0" cy="0"/>
          <a:chOff x="0" y="0"/>
          <a:chExt cx="0" cy="0"/>
        </a:xfrm>
      </p:grpSpPr>
      <p:pic>
        <p:nvPicPr>
          <p:cNvPr id="12" name="Content Placeholder 11">
            <a:extLst>
              <a:ext uri="{FF2B5EF4-FFF2-40B4-BE49-F238E27FC236}">
                <a16:creationId xmlns:a16="http://schemas.microsoft.com/office/drawing/2014/main" id="{89C29C51-319B-2EA7-E2C0-238F92868FA1}"/>
              </a:ext>
              <a:ext uri="{C183D7F6-B498-43B3-948B-1728B52AA6E4}">
                <adec:decorative xmlns:adec="http://schemas.microsoft.com/office/drawing/2017/decorative" val="1"/>
              </a:ext>
            </a:extLst>
          </p:cNvPr>
          <p:cNvPicPr>
            <a:picLocks noGrp="1" noChangeAspect="1"/>
          </p:cNvPicPr>
          <p:nvPr>
            <p:ph sz="quarter" idx="10"/>
          </p:nvPr>
        </p:nvPicPr>
        <p:blipFill>
          <a:blip r:embed="rId2"/>
          <a:srcRect l="612" t="3892" r="78" b="646"/>
          <a:stretch/>
        </p:blipFill>
        <p:spPr>
          <a:xfrm>
            <a:off x="0" y="0"/>
            <a:ext cx="12216117" cy="6857999"/>
          </a:xfrm>
        </p:spPr>
      </p:pic>
      <p:sp>
        <p:nvSpPr>
          <p:cNvPr id="15" name="Rectangle 14">
            <a:extLst>
              <a:ext uri="{FF2B5EF4-FFF2-40B4-BE49-F238E27FC236}">
                <a16:creationId xmlns:a16="http://schemas.microsoft.com/office/drawing/2014/main" id="{07E4DE29-2133-6D39-E0F5-69453594E0F9}"/>
              </a:ext>
              <a:ext uri="{C183D7F6-B498-43B3-948B-1728B52AA6E4}">
                <adec:decorative xmlns:adec="http://schemas.microsoft.com/office/drawing/2017/decorative" val="1"/>
              </a:ext>
            </a:extLst>
          </p:cNvPr>
          <p:cNvSpPr/>
          <p:nvPr/>
        </p:nvSpPr>
        <p:spPr>
          <a:xfrm rot="5400000">
            <a:off x="5343525" y="9525"/>
            <a:ext cx="2590800" cy="11106150"/>
          </a:xfrm>
          <a:prstGeom prst="rect">
            <a:avLst/>
          </a:prstGeom>
          <a:solidFill>
            <a:schemeClr val="tx1">
              <a:alpha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9F68A22-B5B6-533A-61CD-45620BDDA988}"/>
              </a:ext>
              <a:ext uri="{C183D7F6-B498-43B3-948B-1728B52AA6E4}">
                <adec:decorative xmlns:adec="http://schemas.microsoft.com/office/drawing/2017/decorative" val="1"/>
              </a:ext>
            </a:extLst>
          </p:cNvPr>
          <p:cNvPicPr>
            <a:picLocks noChangeAspect="1"/>
          </p:cNvPicPr>
          <p:nvPr/>
        </p:nvPicPr>
        <p:blipFill>
          <a:blip r:embed="rId3">
            <a:duotone>
              <a:schemeClr val="accent1">
                <a:shade val="45000"/>
                <a:satMod val="135000"/>
              </a:schemeClr>
              <a:prstClr val="white"/>
            </a:duotone>
          </a:blip>
          <a:stretch>
            <a:fillRect/>
          </a:stretch>
        </p:blipFill>
        <p:spPr>
          <a:xfrm>
            <a:off x="11534296" y="213807"/>
            <a:ext cx="432152" cy="432152"/>
          </a:xfrm>
          <a:prstGeom prst="rect">
            <a:avLst/>
          </a:prstGeom>
        </p:spPr>
      </p:pic>
      <p:sp>
        <p:nvSpPr>
          <p:cNvPr id="20" name="Title 19">
            <a:extLst>
              <a:ext uri="{FF2B5EF4-FFF2-40B4-BE49-F238E27FC236}">
                <a16:creationId xmlns:a16="http://schemas.microsoft.com/office/drawing/2014/main" id="{CC4DA860-15DB-9E23-8C6A-9AB5CC0923CD}"/>
              </a:ext>
            </a:extLst>
          </p:cNvPr>
          <p:cNvSpPr>
            <a:spLocks noGrp="1"/>
          </p:cNvSpPr>
          <p:nvPr>
            <p:ph type="title"/>
          </p:nvPr>
        </p:nvSpPr>
        <p:spPr>
          <a:xfrm>
            <a:off x="1390649" y="4386618"/>
            <a:ext cx="10575797" cy="2471381"/>
          </a:xfrm>
        </p:spPr>
        <p:txBody>
          <a:bodyPr>
            <a:normAutofit/>
          </a:bodyPr>
          <a:lstStyle/>
          <a:p>
            <a:r>
              <a:rPr lang="en-US" sz="3600">
                <a:solidFill>
                  <a:schemeClr val="bg1"/>
                </a:solidFill>
              </a:rPr>
              <a:t>The campus will provide comprehensive </a:t>
            </a:r>
            <a:br>
              <a:rPr lang="en-US" sz="3600">
                <a:solidFill>
                  <a:schemeClr val="bg1"/>
                </a:solidFill>
              </a:rPr>
            </a:br>
            <a:r>
              <a:rPr lang="en-US" sz="3600">
                <a:solidFill>
                  <a:schemeClr val="bg1"/>
                </a:solidFill>
              </a:rPr>
              <a:t>wrap around services in a trauma-informed environment with the </a:t>
            </a:r>
            <a:r>
              <a:rPr lang="en-US" sz="3600">
                <a:solidFill>
                  <a:schemeClr val="accent2"/>
                </a:solidFill>
              </a:rPr>
              <a:t>ultimate goal of ending a person’s homelessness</a:t>
            </a:r>
          </a:p>
        </p:txBody>
      </p:sp>
    </p:spTree>
    <p:extLst>
      <p:ext uri="{BB962C8B-B14F-4D97-AF65-F5344CB8AC3E}">
        <p14:creationId xmlns:p14="http://schemas.microsoft.com/office/powerpoint/2010/main" val="1864711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2E518-5DD4-1A40-6903-7043CF84AAE8}"/>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6C38024-0720-08F7-5C29-654D4509DD89}"/>
              </a:ext>
              <a:ext uri="{C183D7F6-B498-43B3-948B-1728B52AA6E4}">
                <adec:decorative xmlns:adec="http://schemas.microsoft.com/office/drawing/2017/decorative" val="1"/>
              </a:ext>
            </a:extLst>
          </p:cNvPr>
          <p:cNvGrpSpPr/>
          <p:nvPr/>
        </p:nvGrpSpPr>
        <p:grpSpPr>
          <a:xfrm>
            <a:off x="6096000" y="0"/>
            <a:ext cx="3048000" cy="3429000"/>
            <a:chOff x="0" y="0"/>
            <a:chExt cx="6096000" cy="6858000"/>
          </a:xfrm>
        </p:grpSpPr>
        <p:pic>
          <p:nvPicPr>
            <p:cNvPr id="4" name="Picture 4">
              <a:extLst>
                <a:ext uri="{FF2B5EF4-FFF2-40B4-BE49-F238E27FC236}">
                  <a16:creationId xmlns:a16="http://schemas.microsoft.com/office/drawing/2014/main" id="{98B52D0B-F0B1-DC1B-619C-B0DB5F1957B1}"/>
                </a:ext>
              </a:extLst>
            </p:cNvPr>
            <p:cNvPicPr>
              <a:picLocks noChangeAspect="1"/>
            </p:cNvPicPr>
            <p:nvPr/>
          </p:nvPicPr>
          <p:blipFill>
            <a:blip r:embed="rId3"/>
            <a:srcRect l="30470" r="10211"/>
            <a:stretch>
              <a:fillRect/>
            </a:stretch>
          </p:blipFill>
          <p:spPr>
            <a:xfrm>
              <a:off x="0" y="0"/>
              <a:ext cx="6096000" cy="6858000"/>
            </a:xfrm>
            <a:prstGeom prst="rect">
              <a:avLst/>
            </a:prstGeom>
          </p:spPr>
        </p:pic>
      </p:grpSp>
      <p:grpSp>
        <p:nvGrpSpPr>
          <p:cNvPr id="5" name="Group 5">
            <a:extLst>
              <a:ext uri="{FF2B5EF4-FFF2-40B4-BE49-F238E27FC236}">
                <a16:creationId xmlns:a16="http://schemas.microsoft.com/office/drawing/2014/main" id="{CF089B6C-65D3-02D1-EAEE-E6625A19324B}"/>
              </a:ext>
              <a:ext uri="{C183D7F6-B498-43B3-948B-1728B52AA6E4}">
                <adec:decorative xmlns:adec="http://schemas.microsoft.com/office/drawing/2017/decorative" val="1"/>
              </a:ext>
            </a:extLst>
          </p:cNvPr>
          <p:cNvGrpSpPr/>
          <p:nvPr/>
        </p:nvGrpSpPr>
        <p:grpSpPr>
          <a:xfrm>
            <a:off x="6096000" y="3429000"/>
            <a:ext cx="3048000" cy="3429000"/>
            <a:chOff x="0" y="0"/>
            <a:chExt cx="6096000" cy="6858000"/>
          </a:xfrm>
        </p:grpSpPr>
        <p:pic>
          <p:nvPicPr>
            <p:cNvPr id="6" name="Picture 6">
              <a:extLst>
                <a:ext uri="{FF2B5EF4-FFF2-40B4-BE49-F238E27FC236}">
                  <a16:creationId xmlns:a16="http://schemas.microsoft.com/office/drawing/2014/main" id="{D83360E7-25DB-6410-715D-2B650585CF7A}"/>
                </a:ext>
              </a:extLst>
            </p:cNvPr>
            <p:cNvPicPr>
              <a:picLocks noChangeAspect="1"/>
            </p:cNvPicPr>
            <p:nvPr/>
          </p:nvPicPr>
          <p:blipFill>
            <a:blip r:embed="rId4"/>
            <a:srcRect l="20370" r="20370"/>
            <a:stretch>
              <a:fillRect/>
            </a:stretch>
          </p:blipFill>
          <p:spPr>
            <a:xfrm>
              <a:off x="0" y="0"/>
              <a:ext cx="6096000" cy="6858000"/>
            </a:xfrm>
            <a:prstGeom prst="rect">
              <a:avLst/>
            </a:prstGeom>
          </p:spPr>
        </p:pic>
      </p:grpSp>
      <p:grpSp>
        <p:nvGrpSpPr>
          <p:cNvPr id="7" name="Group 7">
            <a:extLst>
              <a:ext uri="{FF2B5EF4-FFF2-40B4-BE49-F238E27FC236}">
                <a16:creationId xmlns:a16="http://schemas.microsoft.com/office/drawing/2014/main" id="{37E2BA1D-CF78-0400-5DCA-DF9618DE4FBB}"/>
              </a:ext>
              <a:ext uri="{C183D7F6-B498-43B3-948B-1728B52AA6E4}">
                <adec:decorative xmlns:adec="http://schemas.microsoft.com/office/drawing/2017/decorative" val="1"/>
              </a:ext>
            </a:extLst>
          </p:cNvPr>
          <p:cNvGrpSpPr/>
          <p:nvPr/>
        </p:nvGrpSpPr>
        <p:grpSpPr>
          <a:xfrm>
            <a:off x="9144000" y="0"/>
            <a:ext cx="3048000" cy="3429000"/>
            <a:chOff x="0" y="0"/>
            <a:chExt cx="6096000" cy="6858000"/>
          </a:xfrm>
        </p:grpSpPr>
        <p:pic>
          <p:nvPicPr>
            <p:cNvPr id="8" name="Picture 8">
              <a:extLst>
                <a:ext uri="{FF2B5EF4-FFF2-40B4-BE49-F238E27FC236}">
                  <a16:creationId xmlns:a16="http://schemas.microsoft.com/office/drawing/2014/main" id="{63A08467-8852-4092-9E64-23BDB93BA158}"/>
                </a:ext>
              </a:extLst>
            </p:cNvPr>
            <p:cNvPicPr>
              <a:picLocks noChangeAspect="1"/>
            </p:cNvPicPr>
            <p:nvPr/>
          </p:nvPicPr>
          <p:blipFill>
            <a:blip r:embed="rId5"/>
            <a:srcRect l="20370" r="20370"/>
            <a:stretch>
              <a:fillRect/>
            </a:stretch>
          </p:blipFill>
          <p:spPr>
            <a:xfrm>
              <a:off x="0" y="0"/>
              <a:ext cx="6096000" cy="6858000"/>
            </a:xfrm>
            <a:prstGeom prst="rect">
              <a:avLst/>
            </a:prstGeom>
          </p:spPr>
        </p:pic>
      </p:grpSp>
      <p:grpSp>
        <p:nvGrpSpPr>
          <p:cNvPr id="9" name="Group 9">
            <a:extLst>
              <a:ext uri="{FF2B5EF4-FFF2-40B4-BE49-F238E27FC236}">
                <a16:creationId xmlns:a16="http://schemas.microsoft.com/office/drawing/2014/main" id="{F330DD55-2964-29F0-64C3-BA3BE119E34E}"/>
              </a:ext>
              <a:ext uri="{C183D7F6-B498-43B3-948B-1728B52AA6E4}">
                <adec:decorative xmlns:adec="http://schemas.microsoft.com/office/drawing/2017/decorative" val="1"/>
              </a:ext>
            </a:extLst>
          </p:cNvPr>
          <p:cNvGrpSpPr/>
          <p:nvPr/>
        </p:nvGrpSpPr>
        <p:grpSpPr>
          <a:xfrm>
            <a:off x="9144000" y="3429000"/>
            <a:ext cx="3048000" cy="3429000"/>
            <a:chOff x="0" y="0"/>
            <a:chExt cx="6096000" cy="6858000"/>
          </a:xfrm>
        </p:grpSpPr>
        <p:pic>
          <p:nvPicPr>
            <p:cNvPr id="10" name="Picture 10">
              <a:extLst>
                <a:ext uri="{FF2B5EF4-FFF2-40B4-BE49-F238E27FC236}">
                  <a16:creationId xmlns:a16="http://schemas.microsoft.com/office/drawing/2014/main" id="{9F5044CB-0169-5C85-3163-AB62156D0ED9}"/>
                </a:ext>
              </a:extLst>
            </p:cNvPr>
            <p:cNvPicPr>
              <a:picLocks noChangeAspect="1"/>
            </p:cNvPicPr>
            <p:nvPr/>
          </p:nvPicPr>
          <p:blipFill>
            <a:blip r:embed="rId6"/>
            <a:srcRect l="17968" r="22733"/>
            <a:stretch>
              <a:fillRect/>
            </a:stretch>
          </p:blipFill>
          <p:spPr>
            <a:xfrm>
              <a:off x="0" y="0"/>
              <a:ext cx="6096000" cy="6858000"/>
            </a:xfrm>
            <a:prstGeom prst="rect">
              <a:avLst/>
            </a:prstGeom>
          </p:spPr>
        </p:pic>
      </p:grpSp>
      <p:grpSp>
        <p:nvGrpSpPr>
          <p:cNvPr id="11" name="Group 11">
            <a:extLst>
              <a:ext uri="{FF2B5EF4-FFF2-40B4-BE49-F238E27FC236}">
                <a16:creationId xmlns:a16="http://schemas.microsoft.com/office/drawing/2014/main" id="{685663EC-F4D7-BC06-D888-4F34FCFED541}"/>
              </a:ext>
              <a:ext uri="{C183D7F6-B498-43B3-948B-1728B52AA6E4}">
                <adec:decorative xmlns:adec="http://schemas.microsoft.com/office/drawing/2017/decorative" val="1"/>
              </a:ext>
            </a:extLst>
          </p:cNvPr>
          <p:cNvGrpSpPr/>
          <p:nvPr/>
        </p:nvGrpSpPr>
        <p:grpSpPr>
          <a:xfrm>
            <a:off x="6096000" y="3389059"/>
            <a:ext cx="6096000" cy="79883"/>
            <a:chOff x="0" y="0"/>
            <a:chExt cx="2408296" cy="31559"/>
          </a:xfrm>
        </p:grpSpPr>
        <p:sp>
          <p:nvSpPr>
            <p:cNvPr id="12" name="Freeform 12">
              <a:extLst>
                <a:ext uri="{FF2B5EF4-FFF2-40B4-BE49-F238E27FC236}">
                  <a16:creationId xmlns:a16="http://schemas.microsoft.com/office/drawing/2014/main" id="{683747C8-F7B3-41F5-B061-1C13C9CDD68A}"/>
                </a:ext>
              </a:extLst>
            </p:cNvPr>
            <p:cNvSpPr/>
            <p:nvPr/>
          </p:nvSpPr>
          <p:spPr>
            <a:xfrm>
              <a:off x="0" y="0"/>
              <a:ext cx="2408296" cy="31559"/>
            </a:xfrm>
            <a:custGeom>
              <a:avLst/>
              <a:gdLst/>
              <a:ahLst/>
              <a:cxnLst/>
              <a:rect l="l" t="t" r="r" b="b"/>
              <a:pathLst>
                <a:path w="2408296" h="31559">
                  <a:moveTo>
                    <a:pt x="0" y="0"/>
                  </a:moveTo>
                  <a:lnTo>
                    <a:pt x="2408296" y="0"/>
                  </a:lnTo>
                  <a:lnTo>
                    <a:pt x="2408296" y="31559"/>
                  </a:lnTo>
                  <a:lnTo>
                    <a:pt x="0" y="31559"/>
                  </a:lnTo>
                  <a:close/>
                </a:path>
              </a:pathLst>
            </a:custGeom>
            <a:solidFill>
              <a:srgbClr val="0A66D4"/>
            </a:solidFill>
          </p:spPr>
          <p:txBody>
            <a:bodyPr/>
            <a:lstStyle/>
            <a:p>
              <a:endParaRPr lang="en-US" sz="1200"/>
            </a:p>
          </p:txBody>
        </p:sp>
        <p:sp>
          <p:nvSpPr>
            <p:cNvPr id="13" name="TextBox 13">
              <a:extLst>
                <a:ext uri="{FF2B5EF4-FFF2-40B4-BE49-F238E27FC236}">
                  <a16:creationId xmlns:a16="http://schemas.microsoft.com/office/drawing/2014/main" id="{147D6F24-AE32-BBDF-E8D9-A5530D669C6B}"/>
                </a:ext>
              </a:extLst>
            </p:cNvPr>
            <p:cNvSpPr txBox="1"/>
            <p:nvPr/>
          </p:nvSpPr>
          <p:spPr>
            <a:xfrm>
              <a:off x="0" y="28575"/>
              <a:ext cx="2408296" cy="2984"/>
            </a:xfrm>
            <a:prstGeom prst="rect">
              <a:avLst/>
            </a:prstGeom>
          </p:spPr>
          <p:txBody>
            <a:bodyPr lIns="33867" tIns="33867" rIns="33867" bIns="33867" rtlCol="0" anchor="ctr"/>
            <a:lstStyle/>
            <a:p>
              <a:pPr algn="ctr">
                <a:lnSpc>
                  <a:spcPts val="1015"/>
                </a:lnSpc>
              </a:pPr>
              <a:endParaRPr sz="1200"/>
            </a:p>
          </p:txBody>
        </p:sp>
      </p:grpSp>
      <p:grpSp>
        <p:nvGrpSpPr>
          <p:cNvPr id="14" name="Group 14">
            <a:extLst>
              <a:ext uri="{FF2B5EF4-FFF2-40B4-BE49-F238E27FC236}">
                <a16:creationId xmlns:a16="http://schemas.microsoft.com/office/drawing/2014/main" id="{587EDF9A-5497-7C2F-151A-A1A8BA5EFEBE}"/>
              </a:ext>
              <a:ext uri="{C183D7F6-B498-43B3-948B-1728B52AA6E4}">
                <adec:decorative xmlns:adec="http://schemas.microsoft.com/office/drawing/2017/decorative" val="1"/>
              </a:ext>
            </a:extLst>
          </p:cNvPr>
          <p:cNvGrpSpPr/>
          <p:nvPr/>
        </p:nvGrpSpPr>
        <p:grpSpPr>
          <a:xfrm rot="-5400000">
            <a:off x="5723192" y="3389059"/>
            <a:ext cx="6858000" cy="79883"/>
            <a:chOff x="0" y="0"/>
            <a:chExt cx="2709333" cy="31559"/>
          </a:xfrm>
        </p:grpSpPr>
        <p:sp>
          <p:nvSpPr>
            <p:cNvPr id="15" name="Freeform 15">
              <a:extLst>
                <a:ext uri="{FF2B5EF4-FFF2-40B4-BE49-F238E27FC236}">
                  <a16:creationId xmlns:a16="http://schemas.microsoft.com/office/drawing/2014/main" id="{9C5B4CD5-FA25-AF97-F9E4-53069E3A5C6E}"/>
                </a:ext>
              </a:extLst>
            </p:cNvPr>
            <p:cNvSpPr/>
            <p:nvPr/>
          </p:nvSpPr>
          <p:spPr>
            <a:xfrm>
              <a:off x="0" y="0"/>
              <a:ext cx="2709333" cy="31559"/>
            </a:xfrm>
            <a:custGeom>
              <a:avLst/>
              <a:gdLst/>
              <a:ahLst/>
              <a:cxnLst/>
              <a:rect l="l" t="t" r="r" b="b"/>
              <a:pathLst>
                <a:path w="2709333" h="31559">
                  <a:moveTo>
                    <a:pt x="0" y="0"/>
                  </a:moveTo>
                  <a:lnTo>
                    <a:pt x="2709333" y="0"/>
                  </a:lnTo>
                  <a:lnTo>
                    <a:pt x="2709333" y="31559"/>
                  </a:lnTo>
                  <a:lnTo>
                    <a:pt x="0" y="31559"/>
                  </a:lnTo>
                  <a:close/>
                </a:path>
              </a:pathLst>
            </a:custGeom>
            <a:solidFill>
              <a:srgbClr val="0A66D4"/>
            </a:solidFill>
          </p:spPr>
          <p:txBody>
            <a:bodyPr/>
            <a:lstStyle/>
            <a:p>
              <a:endParaRPr lang="en-US" sz="1200"/>
            </a:p>
          </p:txBody>
        </p:sp>
        <p:sp>
          <p:nvSpPr>
            <p:cNvPr id="16" name="TextBox 16">
              <a:extLst>
                <a:ext uri="{FF2B5EF4-FFF2-40B4-BE49-F238E27FC236}">
                  <a16:creationId xmlns:a16="http://schemas.microsoft.com/office/drawing/2014/main" id="{0DB21510-ED20-23B4-AE41-2FCDF2292222}"/>
                </a:ext>
              </a:extLst>
            </p:cNvPr>
            <p:cNvSpPr txBox="1"/>
            <p:nvPr/>
          </p:nvSpPr>
          <p:spPr>
            <a:xfrm>
              <a:off x="0" y="28575"/>
              <a:ext cx="2709333" cy="2984"/>
            </a:xfrm>
            <a:prstGeom prst="rect">
              <a:avLst/>
            </a:prstGeom>
          </p:spPr>
          <p:txBody>
            <a:bodyPr lIns="33867" tIns="33867" rIns="33867" bIns="33867" rtlCol="0" anchor="ctr"/>
            <a:lstStyle/>
            <a:p>
              <a:pPr algn="ctr">
                <a:lnSpc>
                  <a:spcPts val="1015"/>
                </a:lnSpc>
              </a:pPr>
              <a:endParaRPr sz="1200"/>
            </a:p>
          </p:txBody>
        </p:sp>
      </p:grpSp>
      <p:grpSp>
        <p:nvGrpSpPr>
          <p:cNvPr id="17" name="Group 17">
            <a:extLst>
              <a:ext uri="{FF2B5EF4-FFF2-40B4-BE49-F238E27FC236}">
                <a16:creationId xmlns:a16="http://schemas.microsoft.com/office/drawing/2014/main" id="{E2EBB21A-F3A2-B628-76CE-CC0F0DF33855}"/>
              </a:ext>
              <a:ext uri="{C183D7F6-B498-43B3-948B-1728B52AA6E4}">
                <adec:decorative xmlns:adec="http://schemas.microsoft.com/office/drawing/2017/decorative" val="1"/>
              </a:ext>
            </a:extLst>
          </p:cNvPr>
          <p:cNvGrpSpPr/>
          <p:nvPr/>
        </p:nvGrpSpPr>
        <p:grpSpPr>
          <a:xfrm>
            <a:off x="0" y="6752544"/>
            <a:ext cx="12192000" cy="214433"/>
            <a:chOff x="0" y="0"/>
            <a:chExt cx="4816593" cy="84715"/>
          </a:xfrm>
        </p:grpSpPr>
        <p:sp>
          <p:nvSpPr>
            <p:cNvPr id="18" name="Freeform 18">
              <a:extLst>
                <a:ext uri="{FF2B5EF4-FFF2-40B4-BE49-F238E27FC236}">
                  <a16:creationId xmlns:a16="http://schemas.microsoft.com/office/drawing/2014/main" id="{DC4EE669-7B03-A797-84EA-09A41A00C8EF}"/>
                </a:ext>
              </a:extLst>
            </p:cNvPr>
            <p:cNvSpPr/>
            <p:nvPr/>
          </p:nvSpPr>
          <p:spPr>
            <a:xfrm>
              <a:off x="0" y="0"/>
              <a:ext cx="4816592" cy="84714"/>
            </a:xfrm>
            <a:custGeom>
              <a:avLst/>
              <a:gdLst/>
              <a:ahLst/>
              <a:cxnLst/>
              <a:rect l="l" t="t" r="r" b="b"/>
              <a:pathLst>
                <a:path w="4816592" h="84714">
                  <a:moveTo>
                    <a:pt x="0" y="0"/>
                  </a:moveTo>
                  <a:lnTo>
                    <a:pt x="4816592" y="0"/>
                  </a:lnTo>
                  <a:lnTo>
                    <a:pt x="4816592" y="84714"/>
                  </a:lnTo>
                  <a:lnTo>
                    <a:pt x="0" y="84714"/>
                  </a:lnTo>
                  <a:close/>
                </a:path>
              </a:pathLst>
            </a:custGeom>
            <a:solidFill>
              <a:srgbClr val="0A66D4"/>
            </a:solidFill>
          </p:spPr>
          <p:txBody>
            <a:bodyPr/>
            <a:lstStyle/>
            <a:p>
              <a:endParaRPr lang="en-US" sz="1200"/>
            </a:p>
          </p:txBody>
        </p:sp>
        <p:sp>
          <p:nvSpPr>
            <p:cNvPr id="19" name="TextBox 19">
              <a:extLst>
                <a:ext uri="{FF2B5EF4-FFF2-40B4-BE49-F238E27FC236}">
                  <a16:creationId xmlns:a16="http://schemas.microsoft.com/office/drawing/2014/main" id="{3D1571FB-DF59-44CF-097B-EAC83B963484}"/>
                </a:ext>
              </a:extLst>
            </p:cNvPr>
            <p:cNvSpPr txBox="1"/>
            <p:nvPr/>
          </p:nvSpPr>
          <p:spPr>
            <a:xfrm>
              <a:off x="0" y="28575"/>
              <a:ext cx="4816593" cy="56140"/>
            </a:xfrm>
            <a:prstGeom prst="rect">
              <a:avLst/>
            </a:prstGeom>
          </p:spPr>
          <p:txBody>
            <a:bodyPr lIns="33867" tIns="33867" rIns="33867" bIns="33867" rtlCol="0" anchor="ctr"/>
            <a:lstStyle/>
            <a:p>
              <a:pPr algn="ctr">
                <a:lnSpc>
                  <a:spcPts val="1015"/>
                </a:lnSpc>
              </a:pPr>
              <a:endParaRPr sz="1200"/>
            </a:p>
          </p:txBody>
        </p:sp>
      </p:grpSp>
      <p:sp>
        <p:nvSpPr>
          <p:cNvPr id="21" name="TextBox 21">
            <a:extLst>
              <a:ext uri="{FF2B5EF4-FFF2-40B4-BE49-F238E27FC236}">
                <a16:creationId xmlns:a16="http://schemas.microsoft.com/office/drawing/2014/main" id="{AD8B0C50-FE8E-2AE0-541E-5F67D3C6B656}"/>
              </a:ext>
            </a:extLst>
          </p:cNvPr>
          <p:cNvSpPr txBox="1">
            <a:spLocks noGrp="1"/>
          </p:cNvSpPr>
          <p:nvPr>
            <p:ph type="title" idx="4294967295"/>
          </p:nvPr>
        </p:nvSpPr>
        <p:spPr>
          <a:xfrm>
            <a:off x="194924" y="420610"/>
            <a:ext cx="5710561" cy="11598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687"/>
              </a:lnSpc>
              <a:spcBef>
                <a:spcPts val="0"/>
              </a:spcBef>
              <a:spcAft>
                <a:spcPts val="0"/>
              </a:spcAft>
              <a:buClrTx/>
              <a:buSzTx/>
              <a:buFontTx/>
              <a:buNone/>
              <a:tabLst/>
              <a:defRPr/>
            </a:pPr>
            <a:endParaRPr kumimoji="0" lang="en-US" sz="3600" b="1" i="0" u="none" strike="noStrike" kern="1200" cap="none" spc="-49" normalizeH="0" baseline="0" noProof="0" dirty="0">
              <a:ln>
                <a:noFill/>
              </a:ln>
              <a:solidFill>
                <a:srgbClr val="0A66D4"/>
              </a:solidFill>
              <a:effectLst/>
              <a:uLnTx/>
              <a:uFillTx/>
              <a:latin typeface="Plus Jakarta Sans"/>
              <a:ea typeface="Plus Jakarta Sans"/>
              <a:cs typeface="Plus Jakarta Sans"/>
              <a:sym typeface="Plus Jakarta Sans"/>
            </a:endParaRPr>
          </a:p>
          <a:p>
            <a:pPr marL="0" marR="0" lvl="0" indent="0" algn="ctr" defTabSz="914400" rtl="0" eaLnBrk="1" fontAlgn="auto" latinLnBrk="0" hangingPunct="1">
              <a:lnSpc>
                <a:spcPts val="4687"/>
              </a:lnSpc>
              <a:spcBef>
                <a:spcPts val="0"/>
              </a:spcBef>
              <a:spcAft>
                <a:spcPts val="0"/>
              </a:spcAft>
              <a:buClrTx/>
              <a:buSzTx/>
              <a:buFontTx/>
              <a:buNone/>
              <a:tabLst/>
              <a:defRPr/>
            </a:pPr>
            <a:r>
              <a:rPr kumimoji="0" lang="en-US" sz="3600" b="1" i="0" u="none" strike="noStrike" kern="1200" cap="none" spc="-49" normalizeH="0" baseline="0" noProof="0" dirty="0">
                <a:ln>
                  <a:noFill/>
                </a:ln>
                <a:solidFill>
                  <a:srgbClr val="0070C0"/>
                </a:solidFill>
                <a:effectLst/>
                <a:uLnTx/>
                <a:uFillTx/>
                <a:latin typeface="Plus Jakarta Sans"/>
                <a:ea typeface="Plus Jakarta Sans"/>
                <a:cs typeface="Plus Jakarta Sans"/>
                <a:sym typeface="Plus Jakarta Sans"/>
              </a:rPr>
              <a:t>Mission, Vision &amp; Values</a:t>
            </a:r>
          </a:p>
        </p:txBody>
      </p:sp>
      <p:sp>
        <p:nvSpPr>
          <p:cNvPr id="22" name="TextBox 22">
            <a:extLst>
              <a:ext uri="{FF2B5EF4-FFF2-40B4-BE49-F238E27FC236}">
                <a16:creationId xmlns:a16="http://schemas.microsoft.com/office/drawing/2014/main" id="{46A48760-6DA1-7F50-E7E8-CCB8B7A93136}"/>
              </a:ext>
            </a:extLst>
          </p:cNvPr>
          <p:cNvSpPr txBox="1"/>
          <p:nvPr/>
        </p:nvSpPr>
        <p:spPr>
          <a:xfrm>
            <a:off x="658375" y="1909807"/>
            <a:ext cx="5342367" cy="4309578"/>
          </a:xfrm>
          <a:prstGeom prst="rect">
            <a:avLst/>
          </a:prstGeom>
        </p:spPr>
        <p:txBody>
          <a:bodyPr wrap="square" lIns="0" tIns="0" rIns="0" bIns="0" rtlCol="0" anchor="t">
            <a:spAutoFit/>
          </a:bodyPr>
          <a:lstStyle/>
          <a:p>
            <a:pPr>
              <a:lnSpc>
                <a:spcPts val="2615"/>
              </a:lnSpc>
            </a:pPr>
            <a:r>
              <a:rPr lang="en-US" sz="2000" b="1" u="sng" spc="-19">
                <a:solidFill>
                  <a:srgbClr val="050606"/>
                </a:solidFill>
                <a:latin typeface="Plus Jakarta Sans"/>
                <a:ea typeface="Plus Jakarta Sans"/>
                <a:cs typeface="Plus Jakarta Sans"/>
                <a:sym typeface="Plus Jakarta Sans"/>
              </a:rPr>
              <a:t>Our Mission:</a:t>
            </a:r>
            <a:r>
              <a:rPr lang="en-US" sz="2000" b="1" spc="-19">
                <a:solidFill>
                  <a:srgbClr val="050606"/>
                </a:solidFill>
                <a:latin typeface="Plus Jakarta Sans"/>
                <a:ea typeface="Plus Jakarta Sans"/>
                <a:cs typeface="Plus Jakarta Sans"/>
                <a:sym typeface="Plus Jakarta Sans"/>
              </a:rPr>
              <a:t> </a:t>
            </a:r>
            <a:r>
              <a:rPr lang="en-US" sz="2000" spc="-19">
                <a:solidFill>
                  <a:srgbClr val="050606"/>
                </a:solidFill>
                <a:latin typeface="Plus Jakarta Sans"/>
                <a:ea typeface="Plus Jakarta Sans"/>
                <a:cs typeface="Plus Jakarta Sans"/>
                <a:sym typeface="Plus Jakarta Sans"/>
              </a:rPr>
              <a:t>Revolutionize support for the unhoused by creating comprehensive and compassionate pathways to achievement.</a:t>
            </a:r>
            <a:endParaRPr lang="en-US" sz="2400" spc="-19">
              <a:solidFill>
                <a:srgbClr val="050606"/>
              </a:solidFill>
              <a:latin typeface="Plus Jakarta Sans"/>
              <a:ea typeface="Plus Jakarta Sans"/>
              <a:cs typeface="Plus Jakarta Sans"/>
              <a:sym typeface="Plus Jakarta Sans"/>
            </a:endParaRPr>
          </a:p>
          <a:p>
            <a:pPr>
              <a:lnSpc>
                <a:spcPts val="2615"/>
              </a:lnSpc>
            </a:pPr>
            <a:endParaRPr lang="en-US" sz="2000" b="1" u="sng" spc="-19">
              <a:solidFill>
                <a:srgbClr val="050606"/>
              </a:solidFill>
              <a:latin typeface="Plus Jakarta Sans"/>
              <a:ea typeface="Plus Jakarta Sans"/>
              <a:cs typeface="Plus Jakarta Sans"/>
              <a:sym typeface="Plus Jakarta Sans"/>
            </a:endParaRPr>
          </a:p>
          <a:p>
            <a:pPr>
              <a:lnSpc>
                <a:spcPts val="2615"/>
              </a:lnSpc>
            </a:pPr>
            <a:r>
              <a:rPr lang="en-US" sz="2000" b="1" u="sng" spc="-19">
                <a:solidFill>
                  <a:srgbClr val="050606"/>
                </a:solidFill>
                <a:latin typeface="Plus Jakarta Sans"/>
                <a:ea typeface="Plus Jakarta Sans"/>
                <a:cs typeface="Plus Jakarta Sans"/>
                <a:sym typeface="Plus Jakarta Sans"/>
              </a:rPr>
              <a:t>Our Belief:</a:t>
            </a:r>
            <a:r>
              <a:rPr lang="en-US" sz="2000" b="1" spc="-19">
                <a:solidFill>
                  <a:srgbClr val="050606"/>
                </a:solidFill>
                <a:latin typeface="Plus Jakarta Sans"/>
                <a:ea typeface="Plus Jakarta Sans"/>
                <a:cs typeface="Plus Jakarta Sans"/>
                <a:sym typeface="Plus Jakarta Sans"/>
              </a:rPr>
              <a:t> </a:t>
            </a:r>
            <a:r>
              <a:rPr lang="en-US" sz="2000" spc="-19">
                <a:solidFill>
                  <a:srgbClr val="050606"/>
                </a:solidFill>
                <a:latin typeface="Plus Jakarta Sans"/>
                <a:ea typeface="Plus Jakarta Sans"/>
                <a:cs typeface="Plus Jakarta Sans"/>
                <a:sym typeface="Plus Jakarta Sans"/>
              </a:rPr>
              <a:t>Each life brings a unique gift to the world, without it, the world is diminished.</a:t>
            </a:r>
          </a:p>
          <a:p>
            <a:pPr>
              <a:lnSpc>
                <a:spcPts val="2615"/>
              </a:lnSpc>
            </a:pPr>
            <a:endParaRPr lang="en-US" sz="2400" spc="-19">
              <a:solidFill>
                <a:srgbClr val="050606"/>
              </a:solidFill>
              <a:latin typeface="Plus Jakarta Sans"/>
              <a:ea typeface="Plus Jakarta Sans"/>
              <a:cs typeface="Plus Jakarta Sans"/>
              <a:sym typeface="Plus Jakarta Sans"/>
            </a:endParaRPr>
          </a:p>
          <a:p>
            <a:pPr>
              <a:lnSpc>
                <a:spcPts val="2615"/>
              </a:lnSpc>
            </a:pPr>
            <a:r>
              <a:rPr lang="en-US" sz="2000" b="1" u="sng" spc="-19">
                <a:solidFill>
                  <a:srgbClr val="050606"/>
                </a:solidFill>
                <a:latin typeface="Plus Jakarta Sans"/>
                <a:ea typeface="Plus Jakarta Sans"/>
                <a:cs typeface="Plus Jakarta Sans"/>
                <a:sym typeface="Plus Jakarta Sans"/>
              </a:rPr>
              <a:t>Our Pledge:</a:t>
            </a:r>
            <a:r>
              <a:rPr lang="en-US" sz="2000" b="1" spc="-19">
                <a:solidFill>
                  <a:srgbClr val="050606"/>
                </a:solidFill>
                <a:latin typeface="Plus Jakarta Sans"/>
                <a:ea typeface="Plus Jakarta Sans"/>
                <a:cs typeface="Plus Jakarta Sans"/>
                <a:sym typeface="Plus Jakarta Sans"/>
              </a:rPr>
              <a:t> </a:t>
            </a:r>
            <a:r>
              <a:rPr lang="en-US" sz="2000" spc="-19">
                <a:solidFill>
                  <a:srgbClr val="050606"/>
                </a:solidFill>
                <a:latin typeface="Plus Jakarta Sans"/>
                <a:ea typeface="Plus Jakarta Sans"/>
                <a:cs typeface="Plus Jakarta Sans"/>
                <a:sym typeface="Plus Jakarta Sans"/>
              </a:rPr>
              <a:t>We pledge to stand with every person, helping them reclaim home, hope, and the chance to the thrive. </a:t>
            </a:r>
          </a:p>
          <a:p>
            <a:pPr>
              <a:lnSpc>
                <a:spcPts val="2615"/>
              </a:lnSpc>
            </a:pPr>
            <a:endParaRPr lang="en-US" sz="2000" spc="-19">
              <a:solidFill>
                <a:srgbClr val="050606"/>
              </a:solidFill>
              <a:latin typeface="Plus Jakarta Sans"/>
              <a:ea typeface="Plus Jakarta Sans"/>
              <a:cs typeface="Plus Jakarta Sans"/>
              <a:sym typeface="Plus Jakarta Sans"/>
            </a:endParaRPr>
          </a:p>
          <a:p>
            <a:pPr>
              <a:lnSpc>
                <a:spcPts val="2615"/>
              </a:lnSpc>
            </a:pPr>
            <a:r>
              <a:rPr lang="en-US" sz="2000" b="1" u="sng" spc="-19">
                <a:solidFill>
                  <a:srgbClr val="050606"/>
                </a:solidFill>
                <a:latin typeface="Plus Jakarta Sans"/>
                <a:ea typeface="Plus Jakarta Sans"/>
                <a:cs typeface="Plus Jakarta Sans"/>
                <a:sym typeface="Plus Jakarta Sans"/>
              </a:rPr>
              <a:t>Our Core Values:</a:t>
            </a:r>
            <a:r>
              <a:rPr lang="en-US" sz="2000" b="1" spc="-19">
                <a:solidFill>
                  <a:srgbClr val="050606"/>
                </a:solidFill>
                <a:latin typeface="Plus Jakarta Sans"/>
                <a:ea typeface="Plus Jakarta Sans"/>
                <a:cs typeface="Plus Jakarta Sans"/>
                <a:sym typeface="Plus Jakarta Sans"/>
              </a:rPr>
              <a:t> </a:t>
            </a:r>
            <a:r>
              <a:rPr lang="en-US" sz="2000" spc="-19">
                <a:solidFill>
                  <a:srgbClr val="050606"/>
                </a:solidFill>
                <a:latin typeface="Plus Jakarta Sans"/>
                <a:ea typeface="Plus Jakarta Sans"/>
                <a:cs typeface="Plus Jakarta Sans"/>
                <a:sym typeface="Plus Jakarta Sans"/>
              </a:rPr>
              <a:t>Honor, Connect, Uplift, Integrate</a:t>
            </a:r>
          </a:p>
        </p:txBody>
      </p:sp>
      <p:pic>
        <p:nvPicPr>
          <p:cNvPr id="23" name="Picture 22">
            <a:extLst>
              <a:ext uri="{FF2B5EF4-FFF2-40B4-BE49-F238E27FC236}">
                <a16:creationId xmlns:a16="http://schemas.microsoft.com/office/drawing/2014/main" id="{0D53E0ED-1E96-21D3-F875-C435A3C2A9F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56653" y="-121953"/>
            <a:ext cx="3987102" cy="1422983"/>
          </a:xfrm>
          <a:prstGeom prst="rect">
            <a:avLst/>
          </a:prstGeom>
        </p:spPr>
      </p:pic>
    </p:spTree>
    <p:extLst>
      <p:ext uri="{BB962C8B-B14F-4D97-AF65-F5344CB8AC3E}">
        <p14:creationId xmlns:p14="http://schemas.microsoft.com/office/powerpoint/2010/main" val="1312897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39AE575-597C-345A-5052-63BCF9A21400}"/>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70C0"/>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BA7C7C-26A4-4F2B-C059-0656C1577967}"/>
              </a:ext>
            </a:extLst>
          </p:cNvPr>
          <p:cNvSpPr>
            <a:spLocks noGrp="1"/>
          </p:cNvSpPr>
          <p:nvPr>
            <p:ph type="title" idx="4294967295"/>
          </p:nvPr>
        </p:nvSpPr>
        <p:spPr>
          <a:xfrm>
            <a:off x="225552" y="-1325563"/>
            <a:ext cx="11740896" cy="1325563"/>
          </a:xfrm>
        </p:spPr>
        <p:txBody>
          <a:bodyPr vert="horz" lIns="91440" tIns="45720" rIns="91440" bIns="45720" rtlCol="0" anchor="b">
            <a:normAutofit/>
          </a:bodyPr>
          <a:lstStyle/>
          <a:p>
            <a:r>
              <a:rPr lang="en-US" dirty="0"/>
              <a:t>Campus for Hope Journey</a:t>
            </a:r>
          </a:p>
        </p:txBody>
      </p:sp>
      <p:pic>
        <p:nvPicPr>
          <p:cNvPr id="3" name="Picture 2" descr="Campus for Hope Journey - arrival, decompression, understanding, rebuilding, graduation.">
            <a:extLst>
              <a:ext uri="{FF2B5EF4-FFF2-40B4-BE49-F238E27FC236}">
                <a16:creationId xmlns:a16="http://schemas.microsoft.com/office/drawing/2014/main" id="{9F557394-93FC-240A-8F77-C6BD9F6C7C2D}"/>
              </a:ext>
            </a:extLst>
          </p:cNvPr>
          <p:cNvPicPr>
            <a:picLocks noChangeAspect="1"/>
          </p:cNvPicPr>
          <p:nvPr/>
        </p:nvPicPr>
        <p:blipFill>
          <a:blip r:embed="rId2"/>
          <a:stretch>
            <a:fillRect/>
          </a:stretch>
        </p:blipFill>
        <p:spPr>
          <a:xfrm>
            <a:off x="0" y="1081011"/>
            <a:ext cx="12192000" cy="4695978"/>
          </a:xfrm>
          <a:prstGeom prst="rect">
            <a:avLst/>
          </a:prstGeom>
        </p:spPr>
      </p:pic>
    </p:spTree>
    <p:extLst>
      <p:ext uri="{BB962C8B-B14F-4D97-AF65-F5344CB8AC3E}">
        <p14:creationId xmlns:p14="http://schemas.microsoft.com/office/powerpoint/2010/main" val="364056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2EEAA023-0AD8-F514-71DF-E9F1B8BDA74E}"/>
              </a:ext>
            </a:extLst>
          </p:cNvPr>
          <p:cNvSpPr txBox="1">
            <a:spLocks noGrp="1"/>
          </p:cNvSpPr>
          <p:nvPr>
            <p:ph type="title" idx="4294967295"/>
          </p:nvPr>
        </p:nvSpPr>
        <p:spPr>
          <a:xfrm>
            <a:off x="667193" y="343949"/>
            <a:ext cx="8779455" cy="50949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accent1"/>
                </a:solidFill>
                <a:effectLst/>
                <a:uLnTx/>
                <a:uFillTx/>
                <a:latin typeface="+mj-lt"/>
                <a:ea typeface="+mj-ea"/>
                <a:cs typeface="+mj-cs"/>
              </a:rPr>
              <a:t>Campus for Hope Client Profiles</a:t>
            </a:r>
          </a:p>
        </p:txBody>
      </p:sp>
      <p:sp>
        <p:nvSpPr>
          <p:cNvPr id="33" name="TextBox 32">
            <a:extLst>
              <a:ext uri="{FF2B5EF4-FFF2-40B4-BE49-F238E27FC236}">
                <a16:creationId xmlns:a16="http://schemas.microsoft.com/office/drawing/2014/main" id="{2C10C165-ED7F-7D27-8A5D-FAA4FC9A2AB7}"/>
              </a:ext>
            </a:extLst>
          </p:cNvPr>
          <p:cNvSpPr txBox="1"/>
          <p:nvPr/>
        </p:nvSpPr>
        <p:spPr>
          <a:xfrm>
            <a:off x="667192" y="3942292"/>
            <a:ext cx="2251841" cy="1113184"/>
          </a:xfrm>
          <a:prstGeom prst="rect">
            <a:avLst/>
          </a:prstGeom>
        </p:spPr>
        <p:txBody>
          <a:bodyPr vert="horz" lIns="91440" tIns="45720" rIns="91440" bIns="45720" rtlCol="0" anchor="ctr">
            <a:normAutofit/>
          </a:bodyPr>
          <a:lstStyle>
            <a:lvl1pPr>
              <a:lnSpc>
                <a:spcPct val="90000"/>
              </a:lnSpc>
              <a:spcBef>
                <a:spcPct val="0"/>
              </a:spcBef>
              <a:buNone/>
              <a:defRPr sz="4400" b="1">
                <a:solidFill>
                  <a:schemeClr val="accent1"/>
                </a:solidFill>
                <a:latin typeface="+mj-lt"/>
                <a:ea typeface="+mj-ea"/>
                <a:cs typeface="+mj-cs"/>
              </a:defRPr>
            </a:lvl1pPr>
          </a:lstStyle>
          <a:p>
            <a:pPr algn="ctr"/>
            <a:r>
              <a:rPr lang="en-US" sz="1800"/>
              <a:t>Economically Displaced Individuals and Families</a:t>
            </a:r>
          </a:p>
        </p:txBody>
      </p:sp>
      <p:sp>
        <p:nvSpPr>
          <p:cNvPr id="11" name="Text Placeholder 10">
            <a:extLst>
              <a:ext uri="{FF2B5EF4-FFF2-40B4-BE49-F238E27FC236}">
                <a16:creationId xmlns:a16="http://schemas.microsoft.com/office/drawing/2014/main" id="{21D707A8-3425-D94D-92FD-ADD26EC2E560}"/>
              </a:ext>
            </a:extLst>
          </p:cNvPr>
          <p:cNvSpPr>
            <a:spLocks noGrp="1"/>
          </p:cNvSpPr>
          <p:nvPr>
            <p:ph type="body" sz="quarter" idx="15"/>
          </p:nvPr>
        </p:nvSpPr>
        <p:spPr>
          <a:xfrm>
            <a:off x="591003" y="5110804"/>
            <a:ext cx="2328030" cy="1458667"/>
          </a:xfrm>
        </p:spPr>
        <p:txBody>
          <a:bodyPr>
            <a:normAutofit lnSpcReduction="10000"/>
          </a:bodyPr>
          <a:lstStyle/>
          <a:p>
            <a:pPr algn="ctr">
              <a:lnSpc>
                <a:spcPct val="160000"/>
              </a:lnSpc>
            </a:pPr>
            <a:r>
              <a:rPr lang="en-US" sz="1000">
                <a:solidFill>
                  <a:srgbClr val="141414"/>
                </a:solidFill>
                <a:latin typeface="Poppins" pitchFamily="2" charset="77"/>
                <a:cs typeface="Poppins" pitchFamily="2" charset="77"/>
              </a:rPr>
              <a:t>Individuals and families who are unable to sustain their housing due to economic reasons (loss of job, loss of loved one, medical event, cost burdened, significant financial event, etc.).</a:t>
            </a:r>
          </a:p>
        </p:txBody>
      </p:sp>
      <p:sp>
        <p:nvSpPr>
          <p:cNvPr id="34" name="TextBox 33">
            <a:extLst>
              <a:ext uri="{FF2B5EF4-FFF2-40B4-BE49-F238E27FC236}">
                <a16:creationId xmlns:a16="http://schemas.microsoft.com/office/drawing/2014/main" id="{F435EB31-039F-BC9D-EF8A-55FC84CCA4D1}"/>
              </a:ext>
            </a:extLst>
          </p:cNvPr>
          <p:cNvSpPr txBox="1"/>
          <p:nvPr/>
        </p:nvSpPr>
        <p:spPr>
          <a:xfrm>
            <a:off x="3473925" y="4096179"/>
            <a:ext cx="2251840" cy="842538"/>
          </a:xfrm>
          <a:prstGeom prst="rect">
            <a:avLst/>
          </a:prstGeom>
          <a:noFill/>
        </p:spPr>
        <p:txBody>
          <a:bodyPr wrap="square">
            <a:spAutoFit/>
          </a:bodyPr>
          <a:lstStyle/>
          <a:p>
            <a:pPr algn="ctr">
              <a:lnSpc>
                <a:spcPct val="90000"/>
              </a:lnSpc>
              <a:spcBef>
                <a:spcPct val="0"/>
              </a:spcBef>
            </a:pPr>
            <a:r>
              <a:rPr lang="en-US" b="1">
                <a:solidFill>
                  <a:schemeClr val="accent1"/>
                </a:solidFill>
                <a:latin typeface="+mj-lt"/>
                <a:ea typeface="+mj-ea"/>
                <a:cs typeface="+mj-cs"/>
              </a:rPr>
              <a:t>Singles with Low to Moderate Acuity</a:t>
            </a:r>
          </a:p>
        </p:txBody>
      </p:sp>
      <p:sp>
        <p:nvSpPr>
          <p:cNvPr id="13" name="Text Placeholder 12">
            <a:extLst>
              <a:ext uri="{FF2B5EF4-FFF2-40B4-BE49-F238E27FC236}">
                <a16:creationId xmlns:a16="http://schemas.microsoft.com/office/drawing/2014/main" id="{4F4F8BE7-63AE-3E42-B3D1-1A8C5F07EC5E}"/>
              </a:ext>
            </a:extLst>
          </p:cNvPr>
          <p:cNvSpPr>
            <a:spLocks noGrp="1"/>
          </p:cNvSpPr>
          <p:nvPr>
            <p:ph type="body" sz="quarter" idx="17"/>
          </p:nvPr>
        </p:nvSpPr>
        <p:spPr>
          <a:xfrm>
            <a:off x="3415062" y="5013794"/>
            <a:ext cx="2328030" cy="1211100"/>
          </a:xfrm>
        </p:spPr>
        <p:txBody>
          <a:bodyPr>
            <a:noAutofit/>
          </a:bodyPr>
          <a:lstStyle/>
          <a:p>
            <a:pPr algn="ctr">
              <a:lnSpc>
                <a:spcPct val="160000"/>
              </a:lnSpc>
            </a:pPr>
            <a:r>
              <a:rPr lang="en-US" sz="1050">
                <a:solidFill>
                  <a:srgbClr val="141414"/>
                </a:solidFill>
                <a:latin typeface="Poppins" pitchFamily="2" charset="77"/>
                <a:cs typeface="Poppins" pitchFamily="2" charset="77"/>
              </a:rPr>
              <a:t>Individuals who are unable to sustain their housing due to behavioral health or substance use needs who have the ability to be stabilized and make progress towards recovery</a:t>
            </a:r>
            <a:r>
              <a:rPr lang="en-US" sz="900">
                <a:solidFill>
                  <a:srgbClr val="141414"/>
                </a:solidFill>
                <a:latin typeface="Poppins" pitchFamily="2" charset="77"/>
                <a:cs typeface="Poppins" pitchFamily="2" charset="77"/>
              </a:rPr>
              <a:t>.</a:t>
            </a:r>
          </a:p>
        </p:txBody>
      </p:sp>
      <p:sp>
        <p:nvSpPr>
          <p:cNvPr id="35" name="TextBox 34">
            <a:extLst>
              <a:ext uri="{FF2B5EF4-FFF2-40B4-BE49-F238E27FC236}">
                <a16:creationId xmlns:a16="http://schemas.microsoft.com/office/drawing/2014/main" id="{8FFB904D-5B9A-69E6-19F1-E5FA7DC411EB}"/>
              </a:ext>
            </a:extLst>
          </p:cNvPr>
          <p:cNvSpPr txBox="1"/>
          <p:nvPr/>
        </p:nvSpPr>
        <p:spPr>
          <a:xfrm>
            <a:off x="6316126" y="4096179"/>
            <a:ext cx="2376444" cy="842538"/>
          </a:xfrm>
          <a:prstGeom prst="rect">
            <a:avLst/>
          </a:prstGeom>
          <a:noFill/>
        </p:spPr>
        <p:txBody>
          <a:bodyPr wrap="square">
            <a:spAutoFit/>
          </a:bodyPr>
          <a:lstStyle/>
          <a:p>
            <a:pPr algn="ctr">
              <a:lnSpc>
                <a:spcPct val="90000"/>
              </a:lnSpc>
              <a:spcBef>
                <a:spcPct val="0"/>
              </a:spcBef>
            </a:pPr>
            <a:r>
              <a:rPr lang="en-US" b="1">
                <a:solidFill>
                  <a:schemeClr val="accent1"/>
                </a:solidFill>
                <a:latin typeface="+mj-lt"/>
                <a:ea typeface="+mj-ea"/>
                <a:cs typeface="+mj-cs"/>
              </a:rPr>
              <a:t>Individuals Exiting or Experience with Adjacent Systems</a:t>
            </a:r>
          </a:p>
        </p:txBody>
      </p:sp>
      <p:sp>
        <p:nvSpPr>
          <p:cNvPr id="14" name="Text Placeholder 13">
            <a:extLst>
              <a:ext uri="{FF2B5EF4-FFF2-40B4-BE49-F238E27FC236}">
                <a16:creationId xmlns:a16="http://schemas.microsoft.com/office/drawing/2014/main" id="{4681255F-46EE-3F4F-A68D-6221C27E164B}"/>
              </a:ext>
            </a:extLst>
          </p:cNvPr>
          <p:cNvSpPr>
            <a:spLocks noGrp="1"/>
          </p:cNvSpPr>
          <p:nvPr>
            <p:ph type="body" sz="quarter" idx="18"/>
          </p:nvPr>
        </p:nvSpPr>
        <p:spPr>
          <a:xfrm>
            <a:off x="6064964" y="5076492"/>
            <a:ext cx="2870331" cy="1527289"/>
          </a:xfrm>
        </p:spPr>
        <p:txBody>
          <a:bodyPr>
            <a:noAutofit/>
          </a:bodyPr>
          <a:lstStyle/>
          <a:p>
            <a:pPr algn="ctr">
              <a:lnSpc>
                <a:spcPct val="160000"/>
              </a:lnSpc>
            </a:pPr>
            <a:r>
              <a:rPr lang="en-US" sz="1000">
                <a:solidFill>
                  <a:srgbClr val="141414"/>
                </a:solidFill>
                <a:latin typeface="Poppins"/>
                <a:cs typeface="Poppins"/>
              </a:rPr>
              <a:t>Individuals who are unable to sustain their housing due to exiting current temporary housing such as through eviction courts, military/veterans, recent involvement with the justice system (with eligible  backgrounds) or healthcare</a:t>
            </a:r>
            <a:r>
              <a:rPr lang="en-US" sz="900">
                <a:solidFill>
                  <a:srgbClr val="141414"/>
                </a:solidFill>
                <a:latin typeface="Poppins"/>
                <a:cs typeface="Poppins"/>
              </a:rPr>
              <a:t>.</a:t>
            </a:r>
          </a:p>
        </p:txBody>
      </p:sp>
      <p:sp>
        <p:nvSpPr>
          <p:cNvPr id="36" name="TextBox 35">
            <a:extLst>
              <a:ext uri="{FF2B5EF4-FFF2-40B4-BE49-F238E27FC236}">
                <a16:creationId xmlns:a16="http://schemas.microsoft.com/office/drawing/2014/main" id="{52A3C542-35DF-B544-C1DB-A44C0DCD714F}"/>
              </a:ext>
            </a:extLst>
          </p:cNvPr>
          <p:cNvSpPr txBox="1"/>
          <p:nvPr/>
        </p:nvSpPr>
        <p:spPr>
          <a:xfrm>
            <a:off x="9108156" y="4096178"/>
            <a:ext cx="2426140" cy="842538"/>
          </a:xfrm>
          <a:prstGeom prst="rect">
            <a:avLst/>
          </a:prstGeom>
          <a:noFill/>
        </p:spPr>
        <p:txBody>
          <a:bodyPr wrap="square">
            <a:spAutoFit/>
          </a:bodyPr>
          <a:lstStyle/>
          <a:p>
            <a:pPr algn="ctr">
              <a:lnSpc>
                <a:spcPct val="90000"/>
              </a:lnSpc>
              <a:spcBef>
                <a:spcPct val="0"/>
              </a:spcBef>
            </a:pPr>
            <a:r>
              <a:rPr lang="en-US" b="1">
                <a:solidFill>
                  <a:schemeClr val="accent1"/>
                </a:solidFill>
                <a:latin typeface="+mj-lt"/>
                <a:ea typeface="+mj-ea"/>
                <a:cs typeface="+mj-cs"/>
              </a:rPr>
              <a:t>Individuals and Families Fleeing Domestic Violence</a:t>
            </a:r>
          </a:p>
        </p:txBody>
      </p:sp>
      <p:sp>
        <p:nvSpPr>
          <p:cNvPr id="17" name="Text Placeholder 16">
            <a:extLst>
              <a:ext uri="{FF2B5EF4-FFF2-40B4-BE49-F238E27FC236}">
                <a16:creationId xmlns:a16="http://schemas.microsoft.com/office/drawing/2014/main" id="{1F6AB28A-6295-E34E-8399-C43F9F17058A}"/>
              </a:ext>
            </a:extLst>
          </p:cNvPr>
          <p:cNvSpPr>
            <a:spLocks noGrp="1"/>
          </p:cNvSpPr>
          <p:nvPr>
            <p:ph type="body" sz="quarter" idx="21"/>
          </p:nvPr>
        </p:nvSpPr>
        <p:spPr>
          <a:xfrm>
            <a:off x="8984287" y="5076492"/>
            <a:ext cx="2673877" cy="1417902"/>
          </a:xfrm>
        </p:spPr>
        <p:txBody>
          <a:bodyPr>
            <a:noAutofit/>
          </a:bodyPr>
          <a:lstStyle/>
          <a:p>
            <a:pPr algn="ctr">
              <a:lnSpc>
                <a:spcPct val="160000"/>
              </a:lnSpc>
            </a:pPr>
            <a:r>
              <a:rPr lang="en-US" sz="1000">
                <a:solidFill>
                  <a:srgbClr val="141414"/>
                </a:solidFill>
                <a:latin typeface="Poppins" pitchFamily="2" charset="77"/>
                <a:cs typeface="Poppins" pitchFamily="2" charset="77"/>
              </a:rPr>
              <a:t>Individuals and families who are unable to sustain their housing due to fleeing a current situation of domestic violence.  DV providers remain the preferred placement, but Campus for Hope will serve as overflow.</a:t>
            </a:r>
          </a:p>
        </p:txBody>
      </p:sp>
      <p:pic>
        <p:nvPicPr>
          <p:cNvPr id="5" name="Picture 4">
            <a:extLst>
              <a:ext uri="{FF2B5EF4-FFF2-40B4-BE49-F238E27FC236}">
                <a16:creationId xmlns:a16="http://schemas.microsoft.com/office/drawing/2014/main" id="{D5E48EFF-F20D-B197-F2FB-C51F2616D1BB}"/>
              </a:ext>
              <a:ext uri="{C183D7F6-B498-43B3-948B-1728B52AA6E4}">
                <adec:decorative xmlns:adec="http://schemas.microsoft.com/office/drawing/2017/decorative" val="1"/>
              </a:ext>
            </a:extLst>
          </p:cNvPr>
          <p:cNvPicPr>
            <a:picLocks noChangeAspect="1"/>
          </p:cNvPicPr>
          <p:nvPr/>
        </p:nvPicPr>
        <p:blipFill>
          <a:blip r:embed="rId3"/>
          <a:srcRect l="11098" r="30036"/>
          <a:stretch>
            <a:fillRect/>
          </a:stretch>
        </p:blipFill>
        <p:spPr>
          <a:xfrm>
            <a:off x="3453158" y="1336712"/>
            <a:ext cx="2251839" cy="255025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CCCD5036-4B78-A05F-03B4-357F1038339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280658" y="1345018"/>
            <a:ext cx="2251840" cy="2543354"/>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2175DD39-6C43-AA57-22F2-E5DE65857004}"/>
              </a:ext>
              <a:ext uri="{C183D7F6-B498-43B3-948B-1728B52AA6E4}">
                <adec:decorative xmlns:adec="http://schemas.microsoft.com/office/drawing/2017/decorative" val="1"/>
              </a:ext>
            </a:extLst>
          </p:cNvPr>
          <p:cNvPicPr>
            <a:picLocks noChangeAspect="1"/>
          </p:cNvPicPr>
          <p:nvPr/>
        </p:nvPicPr>
        <p:blipFill>
          <a:blip r:embed="rId5"/>
          <a:srcRect l="16647" t="1204" r="33706" b="-1204"/>
          <a:stretch>
            <a:fillRect/>
          </a:stretch>
        </p:blipFill>
        <p:spPr>
          <a:xfrm>
            <a:off x="9108156" y="1344932"/>
            <a:ext cx="2251840" cy="2542032"/>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545F1C97-395B-F30B-44FD-4111224E94E7}"/>
              </a:ext>
              <a:ext uri="{C183D7F6-B498-43B3-948B-1728B52AA6E4}">
                <adec:decorative xmlns:adec="http://schemas.microsoft.com/office/drawing/2017/decorative" val="1"/>
              </a:ext>
            </a:extLst>
          </p:cNvPr>
          <p:cNvPicPr>
            <a:picLocks noChangeAspect="1"/>
          </p:cNvPicPr>
          <p:nvPr/>
        </p:nvPicPr>
        <p:blipFill>
          <a:blip r:embed="rId6"/>
          <a:srcRect l="14194" t="4365" r="31908" b="4365"/>
          <a:stretch>
            <a:fillRect/>
          </a:stretch>
        </p:blipFill>
        <p:spPr>
          <a:xfrm>
            <a:off x="667193" y="1344932"/>
            <a:ext cx="2251841" cy="2542032"/>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FC96B9F9-2256-8936-1901-A67E76830303}"/>
              </a:ext>
              <a:ext uri="{C183D7F6-B498-43B3-948B-1728B52AA6E4}">
                <adec:decorative xmlns:adec="http://schemas.microsoft.com/office/drawing/2017/decorative" val="1"/>
              </a:ext>
            </a:extLst>
          </p:cNvPr>
          <p:cNvPicPr>
            <a:picLocks noChangeAspect="1"/>
          </p:cNvPicPr>
          <p:nvPr/>
        </p:nvPicPr>
        <p:blipFill>
          <a:blip r:embed="rId7">
            <a:duotone>
              <a:schemeClr val="accent1">
                <a:shade val="45000"/>
                <a:satMod val="135000"/>
              </a:schemeClr>
              <a:prstClr val="white"/>
            </a:duotone>
          </a:blip>
          <a:stretch>
            <a:fillRect/>
          </a:stretch>
        </p:blipFill>
        <p:spPr>
          <a:xfrm>
            <a:off x="11534296" y="213807"/>
            <a:ext cx="432152" cy="432152"/>
          </a:xfrm>
          <a:prstGeom prst="rect">
            <a:avLst/>
          </a:prstGeom>
        </p:spPr>
      </p:pic>
      <p:sp>
        <p:nvSpPr>
          <p:cNvPr id="2" name="Text Placeholder 12">
            <a:extLst>
              <a:ext uri="{FF2B5EF4-FFF2-40B4-BE49-F238E27FC236}">
                <a16:creationId xmlns:a16="http://schemas.microsoft.com/office/drawing/2014/main" id="{81CCBCA4-A2B2-6DC4-52CF-997389D0246C}"/>
              </a:ext>
            </a:extLst>
          </p:cNvPr>
          <p:cNvSpPr txBox="1">
            <a:spLocks/>
          </p:cNvSpPr>
          <p:nvPr/>
        </p:nvSpPr>
        <p:spPr>
          <a:xfrm>
            <a:off x="91440" y="6569471"/>
            <a:ext cx="11875008" cy="288529"/>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2000"/>
              </a:spcAft>
              <a:buFont typeface="Arial" panose="020B0604020202020204" pitchFamily="34" charset="0"/>
              <a:buNone/>
              <a:defRPr sz="1200" b="0" kern="1200">
                <a:solidFill>
                  <a:schemeClr val="bg1">
                    <a:lumMod val="75000"/>
                  </a:schemeClr>
                </a:solidFill>
                <a:latin typeface="+mn-lt"/>
                <a:ea typeface="+mn-ea"/>
                <a:cs typeface="+mn-cs"/>
              </a:defRPr>
            </a:lvl1pPr>
            <a:lvl2pPr marL="457109"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2pPr>
            <a:lvl3pPr marL="914217"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3pPr>
            <a:lvl4pPr marL="1371326"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4pPr>
            <a:lvl5pPr marL="1828434" indent="0" algn="l" defTabSz="914400"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60000"/>
              </a:lnSpc>
            </a:pPr>
            <a:r>
              <a:rPr lang="en-US" sz="900" i="1">
                <a:solidFill>
                  <a:srgbClr val="141414"/>
                </a:solidFill>
                <a:latin typeface="Poppins" pitchFamily="2" charset="77"/>
                <a:cs typeface="Poppins" pitchFamily="2" charset="77"/>
              </a:rPr>
              <a:t>We understand that individuals and families are not impacted by only one profile and will ensure support is comprehensive across profiles.</a:t>
            </a:r>
            <a:endParaRPr lang="en-US" sz="700" i="1">
              <a:solidFill>
                <a:srgbClr val="141414"/>
              </a:solidFill>
              <a:latin typeface="Poppins" pitchFamily="2" charset="77"/>
              <a:cs typeface="Poppins" pitchFamily="2" charset="77"/>
            </a:endParaRPr>
          </a:p>
        </p:txBody>
      </p:sp>
    </p:spTree>
    <p:extLst>
      <p:ext uri="{BB962C8B-B14F-4D97-AF65-F5344CB8AC3E}">
        <p14:creationId xmlns:p14="http://schemas.microsoft.com/office/powerpoint/2010/main" val="9510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12192000" cy="1346200"/>
          </a:xfrm>
          <a:prstGeom prst="rect">
            <a:avLst/>
          </a:prstGeom>
          <a:solidFill>
            <a:srgbClr val="0B66D9"/>
          </a:solidFill>
          <a:ln/>
        </p:spPr>
        <p:txBody>
          <a:bodyPr/>
          <a:lstStyle/>
          <a:p>
            <a:endParaRPr lang="en-US"/>
          </a:p>
        </p:txBody>
      </p:sp>
      <p:sp>
        <p:nvSpPr>
          <p:cNvPr id="3" name="Text 1"/>
          <p:cNvSpPr>
            <a:spLocks noGrp="1"/>
          </p:cNvSpPr>
          <p:nvPr>
            <p:ph type="title"/>
          </p:nvPr>
        </p:nvSpPr>
        <p:spPr>
          <a:xfrm>
            <a:off x="609600" y="190500"/>
            <a:ext cx="8502650" cy="528241"/>
          </a:xfrm>
          <a:prstGeom prst="rect">
            <a:avLst/>
          </a:prstGeom>
          <a:noFill/>
          <a:ln/>
        </p:spPr>
        <p:txBody>
          <a:bodyPr wrap="square" lIns="0" tIns="0" rIns="0" bIns="0" rtlCol="0" anchor="t">
            <a:normAutofit/>
          </a:bodyPr>
          <a:lstStyle/>
          <a:p>
            <a:pPr marL="0" indent="0" algn="l">
              <a:lnSpc>
                <a:spcPts val="3960"/>
              </a:lnSpc>
              <a:buNone/>
            </a:pPr>
            <a:r>
              <a:rPr lang="en-US" sz="3300" b="1" i="0">
                <a:solidFill>
                  <a:srgbClr val="FFFFFF"/>
                </a:solidFill>
                <a:latin typeface="Open Sans" pitchFamily="34" charset="0"/>
                <a:ea typeface="Open Sans" pitchFamily="34" charset="-122"/>
                <a:cs typeface="Open Sans" pitchFamily="34" charset="-120"/>
              </a:rPr>
              <a:t>What Sets Campus for Hope Apart</a:t>
            </a:r>
            <a:endParaRPr lang="en-US" sz="3300"/>
          </a:p>
        </p:txBody>
      </p:sp>
      <p:sp>
        <p:nvSpPr>
          <p:cNvPr id="4" name="Text 2"/>
          <p:cNvSpPr/>
          <p:nvPr/>
        </p:nvSpPr>
        <p:spPr>
          <a:xfrm>
            <a:off x="609600" y="876300"/>
            <a:ext cx="8502650" cy="274241"/>
          </a:xfrm>
          <a:prstGeom prst="rect">
            <a:avLst/>
          </a:prstGeom>
          <a:noFill/>
          <a:ln/>
        </p:spPr>
        <p:txBody>
          <a:bodyPr wrap="square" lIns="0" tIns="0" rIns="0" bIns="0" rtlCol="0" anchor="t">
            <a:normAutofit/>
          </a:bodyPr>
          <a:lstStyle/>
          <a:p>
            <a:pPr marL="0" indent="0" algn="l">
              <a:lnSpc>
                <a:spcPts val="1960"/>
              </a:lnSpc>
              <a:buNone/>
            </a:pPr>
            <a:r>
              <a:rPr lang="en-US" sz="1400" i="1">
                <a:solidFill>
                  <a:srgbClr val="FFFFFF"/>
                </a:solidFill>
                <a:latin typeface="Open Sans" pitchFamily="34" charset="0"/>
                <a:ea typeface="Open Sans" pitchFamily="34" charset="-122"/>
                <a:cs typeface="Open Sans" pitchFamily="34" charset="-120"/>
              </a:rPr>
              <a:t>Support built around each person, day and night</a:t>
            </a:r>
            <a:endParaRPr lang="en-US" sz="1400"/>
          </a:p>
        </p:txBody>
      </p:sp>
      <p:sp>
        <p:nvSpPr>
          <p:cNvPr id="5" name="Text 3"/>
          <p:cNvSpPr/>
          <p:nvPr/>
        </p:nvSpPr>
        <p:spPr>
          <a:xfrm>
            <a:off x="8409940" y="292100"/>
            <a:ext cx="3401060" cy="238720"/>
          </a:xfrm>
          <a:prstGeom prst="rect">
            <a:avLst/>
          </a:prstGeom>
          <a:noFill/>
          <a:ln/>
        </p:spPr>
        <p:txBody>
          <a:bodyPr wrap="square" lIns="0" tIns="0" rIns="0" bIns="0" rtlCol="0" anchor="t">
            <a:normAutofit/>
          </a:bodyPr>
          <a:lstStyle/>
          <a:p>
            <a:pPr marL="0" indent="0" algn="r">
              <a:lnSpc>
                <a:spcPts val="1680"/>
              </a:lnSpc>
              <a:buNone/>
            </a:pPr>
            <a:r>
              <a:rPr lang="en-US" sz="1200" b="1" kern="0" spc="300">
                <a:solidFill>
                  <a:srgbClr val="FFFFFF"/>
                </a:solidFill>
                <a:latin typeface="Open Sans" pitchFamily="34" charset="0"/>
                <a:ea typeface="Open Sans" pitchFamily="34" charset="-122"/>
                <a:cs typeface="Open Sans" pitchFamily="34" charset="-120"/>
              </a:rPr>
              <a:t>DIFFERENTIATORS</a:t>
            </a:r>
            <a:endParaRPr lang="en-US" sz="1200"/>
          </a:p>
        </p:txBody>
      </p:sp>
      <p:sp>
        <p:nvSpPr>
          <p:cNvPr id="6" name="Shape 4">
            <a:extLst>
              <a:ext uri="{C183D7F6-B498-43B3-948B-1728B52AA6E4}">
                <adec:decorative xmlns:adec="http://schemas.microsoft.com/office/drawing/2017/decorative" val="1"/>
              </a:ext>
            </a:extLst>
          </p:cNvPr>
          <p:cNvSpPr/>
          <p:nvPr/>
        </p:nvSpPr>
        <p:spPr>
          <a:xfrm>
            <a:off x="615950" y="1555750"/>
            <a:ext cx="3543300" cy="2209800"/>
          </a:xfrm>
          <a:prstGeom prst="roundRect">
            <a:avLst>
              <a:gd name="adj" fmla="val 4885"/>
            </a:avLst>
          </a:prstGeom>
          <a:solidFill>
            <a:srgbClr val="FFFFFF"/>
          </a:solidFill>
          <a:ln w="12700">
            <a:solidFill>
              <a:srgbClr val="C9D7EC"/>
            </a:solidFill>
            <a:prstDash val="solid"/>
          </a:ln>
          <a:effectLst>
            <a:outerShdw blurRad="76200" dist="25400" dir="5400000" algn="bl" rotWithShape="0">
              <a:srgbClr val="1E468C">
                <a:alpha val="12000"/>
              </a:srgbClr>
            </a:outerShdw>
          </a:effectLst>
        </p:spPr>
        <p:txBody>
          <a:bodyPr/>
          <a:lstStyle/>
          <a:p>
            <a:endParaRPr lang="en-US"/>
          </a:p>
        </p:txBody>
      </p:sp>
      <p:pic>
        <p:nvPicPr>
          <p:cNvPr id="7" name="Image 0" descr="Users"/>
          <p:cNvPicPr>
            <a:picLocks noChangeAspect="1"/>
          </p:cNvPicPr>
          <p:nvPr/>
        </p:nvPicPr>
        <p:blipFill>
          <a:blip r:embed="rId3"/>
          <a:srcRect t="-384" b="-384"/>
          <a:stretch/>
        </p:blipFill>
        <p:spPr>
          <a:xfrm>
            <a:off x="812800" y="1785541"/>
            <a:ext cx="270966" cy="279400"/>
          </a:xfrm>
          <a:prstGeom prst="rect">
            <a:avLst/>
          </a:prstGeom>
        </p:spPr>
      </p:pic>
      <p:sp>
        <p:nvSpPr>
          <p:cNvPr id="8" name="Text 5"/>
          <p:cNvSpPr/>
          <p:nvPr/>
        </p:nvSpPr>
        <p:spPr>
          <a:xfrm>
            <a:off x="1185366" y="1727200"/>
            <a:ext cx="2860345" cy="421481"/>
          </a:xfrm>
          <a:prstGeom prst="rect">
            <a:avLst/>
          </a:prstGeom>
          <a:noFill/>
          <a:ln/>
        </p:spPr>
        <p:txBody>
          <a:bodyPr wrap="square" lIns="0" tIns="0" rIns="0" bIns="0" rtlCol="0" anchor="t">
            <a:normAutofit/>
          </a:bodyPr>
          <a:lstStyle/>
          <a:p>
            <a:pPr marL="0" indent="0" algn="l">
              <a:lnSpc>
                <a:spcPts val="1560"/>
              </a:lnSpc>
              <a:buNone/>
            </a:pPr>
            <a:r>
              <a:rPr lang="en-US" sz="1200" b="1" kern="0" spc="150">
                <a:solidFill>
                  <a:srgbClr val="1F66CC"/>
                </a:solidFill>
                <a:latin typeface="Open Sans" pitchFamily="34" charset="0"/>
                <a:ea typeface="Open Sans" pitchFamily="34" charset="-122"/>
                <a:cs typeface="Open Sans" pitchFamily="34" charset="-120"/>
              </a:rPr>
              <a:t>EMBEDDED CASE MANAGEMENT</a:t>
            </a:r>
            <a:endParaRPr lang="en-US" sz="1200"/>
          </a:p>
        </p:txBody>
      </p:sp>
      <p:pic>
        <p:nvPicPr>
          <p:cNvPr id="9" name="Image 1" descr="line"/>
          <p:cNvPicPr>
            <a:picLocks noChangeAspect="1"/>
          </p:cNvPicPr>
          <p:nvPr/>
        </p:nvPicPr>
        <p:blipFill>
          <a:blip r:embed="rId4"/>
          <a:srcRect/>
          <a:stretch/>
        </p:blipFill>
        <p:spPr>
          <a:xfrm>
            <a:off x="812800" y="2199481"/>
            <a:ext cx="3149600" cy="12700"/>
          </a:xfrm>
          <a:prstGeom prst="rect">
            <a:avLst/>
          </a:prstGeom>
        </p:spPr>
      </p:pic>
      <p:sp>
        <p:nvSpPr>
          <p:cNvPr id="10" name="Text 6"/>
          <p:cNvSpPr/>
          <p:nvPr/>
        </p:nvSpPr>
        <p:spPr>
          <a:xfrm>
            <a:off x="812800" y="2288381"/>
            <a:ext cx="3244088" cy="1315839"/>
          </a:xfrm>
          <a:prstGeom prst="rect">
            <a:avLst/>
          </a:prstGeom>
          <a:noFill/>
          <a:ln/>
        </p:spPr>
        <p:txBody>
          <a:bodyPr wrap="square" lIns="0" tIns="0" rIns="0" bIns="0" rtlCol="0" anchor="t">
            <a:normAutofit fontScale="85000" lnSpcReduction="10000"/>
          </a:bodyPr>
          <a:lstStyle/>
          <a:p>
            <a:pPr marL="0" indent="0" algn="l">
              <a:lnSpc>
                <a:spcPts val="1820"/>
              </a:lnSpc>
              <a:buNone/>
            </a:pPr>
            <a:r>
              <a:rPr lang="en-US" sz="1300">
                <a:solidFill>
                  <a:srgbClr val="1E1E1E"/>
                </a:solidFill>
                <a:latin typeface="Open Sans" pitchFamily="34" charset="0"/>
                <a:ea typeface="Open Sans" pitchFamily="34" charset="-122"/>
                <a:cs typeface="Open Sans" pitchFamily="34" charset="-120"/>
              </a:rPr>
              <a:t>Case managers work inside the residential buildings, alongside clients, instead of by appointment only. This allows the case manager to get to know the client in all settings and the client immediate access to support.</a:t>
            </a:r>
            <a:endParaRPr lang="en-US" sz="1300"/>
          </a:p>
        </p:txBody>
      </p:sp>
      <p:sp>
        <p:nvSpPr>
          <p:cNvPr id="11" name="Shape 7">
            <a:extLst>
              <a:ext uri="{C183D7F6-B498-43B3-948B-1728B52AA6E4}">
                <adec:decorative xmlns:adec="http://schemas.microsoft.com/office/drawing/2017/decorative" val="1"/>
              </a:ext>
            </a:extLst>
          </p:cNvPr>
          <p:cNvSpPr/>
          <p:nvPr/>
        </p:nvSpPr>
        <p:spPr>
          <a:xfrm>
            <a:off x="4324350" y="1555750"/>
            <a:ext cx="3543300" cy="2209800"/>
          </a:xfrm>
          <a:prstGeom prst="roundRect">
            <a:avLst>
              <a:gd name="adj" fmla="val 4885"/>
            </a:avLst>
          </a:prstGeom>
          <a:solidFill>
            <a:srgbClr val="FFFFFF"/>
          </a:solidFill>
          <a:ln w="12700">
            <a:solidFill>
              <a:srgbClr val="C9D7EC"/>
            </a:solidFill>
            <a:prstDash val="solid"/>
          </a:ln>
          <a:effectLst>
            <a:outerShdw blurRad="76200" dist="25400" dir="5400000" algn="bl" rotWithShape="0">
              <a:srgbClr val="1E468C">
                <a:alpha val="12000"/>
              </a:srgbClr>
            </a:outerShdw>
          </a:effectLst>
        </p:spPr>
        <p:txBody>
          <a:bodyPr/>
          <a:lstStyle/>
          <a:p>
            <a:endParaRPr lang="en-US"/>
          </a:p>
        </p:txBody>
      </p:sp>
      <p:pic>
        <p:nvPicPr>
          <p:cNvPr id="12" name="Image 2" descr="Clock"/>
          <p:cNvPicPr>
            <a:picLocks noChangeAspect="1"/>
          </p:cNvPicPr>
          <p:nvPr/>
        </p:nvPicPr>
        <p:blipFill>
          <a:blip r:embed="rId5"/>
          <a:srcRect/>
          <a:stretch/>
        </p:blipFill>
        <p:spPr>
          <a:xfrm>
            <a:off x="4521200" y="1727200"/>
            <a:ext cx="279400" cy="279400"/>
          </a:xfrm>
          <a:prstGeom prst="rect">
            <a:avLst/>
          </a:prstGeom>
        </p:spPr>
      </p:pic>
      <p:sp>
        <p:nvSpPr>
          <p:cNvPr id="13" name="Text 8"/>
          <p:cNvSpPr/>
          <p:nvPr/>
        </p:nvSpPr>
        <p:spPr>
          <a:xfrm>
            <a:off x="4902200" y="1767880"/>
            <a:ext cx="2768600" cy="223441"/>
          </a:xfrm>
          <a:prstGeom prst="rect">
            <a:avLst/>
          </a:prstGeom>
          <a:noFill/>
          <a:ln/>
        </p:spPr>
        <p:txBody>
          <a:bodyPr wrap="square" lIns="0" tIns="0" rIns="0" bIns="0" rtlCol="0" anchor="t">
            <a:normAutofit fontScale="85000" lnSpcReduction="10000"/>
          </a:bodyPr>
          <a:lstStyle/>
          <a:p>
            <a:pPr marL="0" indent="0" algn="l">
              <a:lnSpc>
                <a:spcPts val="1560"/>
              </a:lnSpc>
              <a:buNone/>
            </a:pPr>
            <a:r>
              <a:rPr lang="en-US" sz="1200" b="1" kern="0" spc="150">
                <a:solidFill>
                  <a:srgbClr val="1F66CC"/>
                </a:solidFill>
                <a:latin typeface="Open Sans" pitchFamily="34" charset="0"/>
                <a:ea typeface="Open Sans" pitchFamily="34" charset="-122"/>
                <a:cs typeface="Open Sans" pitchFamily="34" charset="-120"/>
              </a:rPr>
              <a:t>24/7 RESIDENT &amp; SECURITY STAFF</a:t>
            </a:r>
            <a:endParaRPr lang="en-US" sz="1200"/>
          </a:p>
        </p:txBody>
      </p:sp>
      <p:pic>
        <p:nvPicPr>
          <p:cNvPr id="14" name="Image 3" descr="line"/>
          <p:cNvPicPr>
            <a:picLocks noChangeAspect="1"/>
          </p:cNvPicPr>
          <p:nvPr/>
        </p:nvPicPr>
        <p:blipFill>
          <a:blip r:embed="rId4"/>
          <a:srcRect/>
          <a:stretch/>
        </p:blipFill>
        <p:spPr>
          <a:xfrm>
            <a:off x="4521200" y="2082800"/>
            <a:ext cx="3149600" cy="12700"/>
          </a:xfrm>
          <a:prstGeom prst="rect">
            <a:avLst/>
          </a:prstGeom>
        </p:spPr>
      </p:pic>
      <p:sp>
        <p:nvSpPr>
          <p:cNvPr id="15" name="Text 9"/>
          <p:cNvSpPr/>
          <p:nvPr/>
        </p:nvSpPr>
        <p:spPr>
          <a:xfrm>
            <a:off x="4521200" y="2171700"/>
            <a:ext cx="3244088" cy="1419820"/>
          </a:xfrm>
          <a:prstGeom prst="rect">
            <a:avLst/>
          </a:prstGeom>
          <a:noFill/>
          <a:ln/>
        </p:spPr>
        <p:txBody>
          <a:bodyPr wrap="square" lIns="0" tIns="0" rIns="0" bIns="0" rtlCol="0" anchor="t">
            <a:normAutofit/>
          </a:bodyPr>
          <a:lstStyle/>
          <a:p>
            <a:pPr marL="0" indent="0" algn="l">
              <a:lnSpc>
                <a:spcPts val="1820"/>
              </a:lnSpc>
              <a:buNone/>
            </a:pPr>
            <a:r>
              <a:rPr lang="en-US" sz="1100">
                <a:solidFill>
                  <a:srgbClr val="1E1E1E"/>
                </a:solidFill>
                <a:latin typeface="Open Sans" pitchFamily="34" charset="0"/>
                <a:ea typeface="Open Sans" pitchFamily="34" charset="-122"/>
                <a:cs typeface="Open Sans" pitchFamily="34" charset="-120"/>
              </a:rPr>
              <a:t>Resident staff and security on site around the clock, so clients have support whenever they need it.  CFH will hire and train their operational teams to support trauma informed care, de-escalation and in crisis management.</a:t>
            </a:r>
            <a:endParaRPr lang="en-US" sz="1100"/>
          </a:p>
        </p:txBody>
      </p:sp>
      <p:sp>
        <p:nvSpPr>
          <p:cNvPr id="16" name="Shape 10">
            <a:extLst>
              <a:ext uri="{C183D7F6-B498-43B3-948B-1728B52AA6E4}">
                <adec:decorative xmlns:adec="http://schemas.microsoft.com/office/drawing/2017/decorative" val="1"/>
              </a:ext>
            </a:extLst>
          </p:cNvPr>
          <p:cNvSpPr/>
          <p:nvPr/>
        </p:nvSpPr>
        <p:spPr>
          <a:xfrm>
            <a:off x="8032750" y="1555750"/>
            <a:ext cx="3543300" cy="2209800"/>
          </a:xfrm>
          <a:prstGeom prst="roundRect">
            <a:avLst>
              <a:gd name="adj" fmla="val 4885"/>
            </a:avLst>
          </a:prstGeom>
          <a:solidFill>
            <a:srgbClr val="FFFFFF"/>
          </a:solidFill>
          <a:ln w="12700">
            <a:solidFill>
              <a:srgbClr val="C9D7EC"/>
            </a:solidFill>
            <a:prstDash val="solid"/>
          </a:ln>
          <a:effectLst>
            <a:outerShdw blurRad="76200" dist="25400" dir="5400000" algn="bl" rotWithShape="0">
              <a:srgbClr val="1E468C">
                <a:alpha val="12000"/>
              </a:srgbClr>
            </a:outerShdw>
          </a:effectLst>
        </p:spPr>
        <p:txBody>
          <a:bodyPr/>
          <a:lstStyle/>
          <a:p>
            <a:endParaRPr lang="en-US"/>
          </a:p>
        </p:txBody>
      </p:sp>
      <p:pic>
        <p:nvPicPr>
          <p:cNvPr id="17" name="Image 4" descr="Trust"/>
          <p:cNvPicPr>
            <a:picLocks noChangeAspect="1"/>
          </p:cNvPicPr>
          <p:nvPr/>
        </p:nvPicPr>
        <p:blipFill>
          <a:blip r:embed="rId6"/>
          <a:srcRect l="-78" r="-78"/>
          <a:stretch/>
        </p:blipFill>
        <p:spPr>
          <a:xfrm>
            <a:off x="8229600" y="1785541"/>
            <a:ext cx="190798" cy="279400"/>
          </a:xfrm>
          <a:prstGeom prst="rect">
            <a:avLst/>
          </a:prstGeom>
        </p:spPr>
      </p:pic>
      <p:sp>
        <p:nvSpPr>
          <p:cNvPr id="18" name="Text 11"/>
          <p:cNvSpPr/>
          <p:nvPr/>
        </p:nvSpPr>
        <p:spPr>
          <a:xfrm>
            <a:off x="8521998" y="1727200"/>
            <a:ext cx="2942918" cy="421481"/>
          </a:xfrm>
          <a:prstGeom prst="rect">
            <a:avLst/>
          </a:prstGeom>
          <a:noFill/>
          <a:ln/>
        </p:spPr>
        <p:txBody>
          <a:bodyPr wrap="square" lIns="0" tIns="0" rIns="0" bIns="0" rtlCol="0" anchor="t">
            <a:normAutofit/>
          </a:bodyPr>
          <a:lstStyle/>
          <a:p>
            <a:pPr marL="0" indent="0" algn="l">
              <a:lnSpc>
                <a:spcPts val="1560"/>
              </a:lnSpc>
              <a:buNone/>
            </a:pPr>
            <a:r>
              <a:rPr lang="en-US" sz="1200" b="1" kern="0" spc="150">
                <a:solidFill>
                  <a:srgbClr val="1F66CC"/>
                </a:solidFill>
                <a:latin typeface="Open Sans" pitchFamily="34" charset="0"/>
                <a:ea typeface="Open Sans" pitchFamily="34" charset="-122"/>
                <a:cs typeface="Open Sans" pitchFamily="34" charset="-120"/>
              </a:rPr>
              <a:t>PERSON-CENTERED, TRAUMA-INFORMED CARE</a:t>
            </a:r>
            <a:endParaRPr lang="en-US" sz="1200"/>
          </a:p>
        </p:txBody>
      </p:sp>
      <p:pic>
        <p:nvPicPr>
          <p:cNvPr id="19" name="Image 5" descr="line"/>
          <p:cNvPicPr>
            <a:picLocks noChangeAspect="1"/>
          </p:cNvPicPr>
          <p:nvPr/>
        </p:nvPicPr>
        <p:blipFill>
          <a:blip r:embed="rId4"/>
          <a:srcRect/>
          <a:stretch/>
        </p:blipFill>
        <p:spPr>
          <a:xfrm>
            <a:off x="8229600" y="2199481"/>
            <a:ext cx="3149600" cy="12700"/>
          </a:xfrm>
          <a:prstGeom prst="rect">
            <a:avLst/>
          </a:prstGeom>
        </p:spPr>
      </p:pic>
      <p:sp>
        <p:nvSpPr>
          <p:cNvPr id="20" name="Text 12"/>
          <p:cNvSpPr/>
          <p:nvPr/>
        </p:nvSpPr>
        <p:spPr>
          <a:xfrm>
            <a:off x="8229600" y="2288381"/>
            <a:ext cx="3244088" cy="1464468"/>
          </a:xfrm>
          <a:prstGeom prst="rect">
            <a:avLst/>
          </a:prstGeom>
          <a:noFill/>
          <a:ln/>
        </p:spPr>
        <p:txBody>
          <a:bodyPr wrap="square" lIns="0" tIns="0" rIns="0" bIns="0" rtlCol="0" anchor="t">
            <a:normAutofit fontScale="85000" lnSpcReduction="10000"/>
          </a:bodyPr>
          <a:lstStyle/>
          <a:p>
            <a:pPr marL="0" indent="0" algn="l">
              <a:lnSpc>
                <a:spcPts val="1820"/>
              </a:lnSpc>
              <a:buNone/>
            </a:pPr>
            <a:r>
              <a:rPr lang="en-US" sz="1300">
                <a:solidFill>
                  <a:srgbClr val="1E1E1E"/>
                </a:solidFill>
                <a:latin typeface="Open Sans" pitchFamily="34" charset="0"/>
                <a:ea typeface="Open Sans" pitchFamily="34" charset="-122"/>
                <a:cs typeface="Open Sans" pitchFamily="34" charset="-120"/>
              </a:rPr>
              <a:t>Case management built around each person's goals and history, delivered with a trauma-informed approach. CFH will have a dedicated resident experience team to ensure CFH is responsive to client needs and is creating an environment for transformation.</a:t>
            </a:r>
            <a:endParaRPr lang="en-US" sz="1300"/>
          </a:p>
        </p:txBody>
      </p:sp>
      <p:sp>
        <p:nvSpPr>
          <p:cNvPr id="21" name="Shape 13">
            <a:extLst>
              <a:ext uri="{C183D7F6-B498-43B3-948B-1728B52AA6E4}">
                <adec:decorative xmlns:adec="http://schemas.microsoft.com/office/drawing/2017/decorative" val="1"/>
              </a:ext>
            </a:extLst>
          </p:cNvPr>
          <p:cNvSpPr/>
          <p:nvPr/>
        </p:nvSpPr>
        <p:spPr>
          <a:xfrm>
            <a:off x="615950" y="3930650"/>
            <a:ext cx="3543300" cy="2209800"/>
          </a:xfrm>
          <a:prstGeom prst="roundRect">
            <a:avLst>
              <a:gd name="adj" fmla="val 4885"/>
            </a:avLst>
          </a:prstGeom>
          <a:solidFill>
            <a:srgbClr val="E8F1FB"/>
          </a:solidFill>
          <a:ln w="12700">
            <a:solidFill>
              <a:srgbClr val="C9D7EC"/>
            </a:solidFill>
            <a:prstDash val="solid"/>
          </a:ln>
          <a:effectLst>
            <a:outerShdw blurRad="76200" dist="25400" dir="5400000" algn="bl" rotWithShape="0">
              <a:srgbClr val="1E468C">
                <a:alpha val="12000"/>
              </a:srgbClr>
            </a:outerShdw>
          </a:effectLst>
        </p:spPr>
        <p:txBody>
          <a:bodyPr/>
          <a:lstStyle/>
          <a:p>
            <a:endParaRPr lang="en-US"/>
          </a:p>
        </p:txBody>
      </p:sp>
      <p:pic>
        <p:nvPicPr>
          <p:cNvPr id="22" name="Image 6" descr="Home"/>
          <p:cNvPicPr>
            <a:picLocks noChangeAspect="1"/>
          </p:cNvPicPr>
          <p:nvPr/>
        </p:nvPicPr>
        <p:blipFill>
          <a:blip r:embed="rId7"/>
          <a:srcRect t="-319" b="-319"/>
          <a:stretch/>
        </p:blipFill>
        <p:spPr>
          <a:xfrm>
            <a:off x="812800" y="4160441"/>
            <a:ext cx="233462" cy="279400"/>
          </a:xfrm>
          <a:prstGeom prst="rect">
            <a:avLst/>
          </a:prstGeom>
        </p:spPr>
      </p:pic>
      <p:sp>
        <p:nvSpPr>
          <p:cNvPr id="23" name="Text 14"/>
          <p:cNvSpPr/>
          <p:nvPr/>
        </p:nvSpPr>
        <p:spPr>
          <a:xfrm>
            <a:off x="1147862" y="4102100"/>
            <a:ext cx="2898974" cy="421481"/>
          </a:xfrm>
          <a:prstGeom prst="rect">
            <a:avLst/>
          </a:prstGeom>
          <a:noFill/>
          <a:ln/>
        </p:spPr>
        <p:txBody>
          <a:bodyPr wrap="square" lIns="0" tIns="0" rIns="0" bIns="0" rtlCol="0" anchor="t">
            <a:normAutofit/>
          </a:bodyPr>
          <a:lstStyle/>
          <a:p>
            <a:pPr marL="0" indent="0" algn="l">
              <a:lnSpc>
                <a:spcPts val="1560"/>
              </a:lnSpc>
              <a:buNone/>
            </a:pPr>
            <a:r>
              <a:rPr lang="en-US" sz="1200" b="1" kern="0" spc="150">
                <a:solidFill>
                  <a:srgbClr val="1F66CC"/>
                </a:solidFill>
                <a:latin typeface="Open Sans" pitchFamily="34" charset="0"/>
                <a:ea typeface="Open Sans" pitchFamily="34" charset="-122"/>
                <a:cs typeface="Open Sans" pitchFamily="34" charset="-120"/>
              </a:rPr>
              <a:t>TRAUMA-INFORMED CAMPUS DESIGN</a:t>
            </a:r>
            <a:endParaRPr lang="en-US" sz="1200"/>
          </a:p>
        </p:txBody>
      </p:sp>
      <p:pic>
        <p:nvPicPr>
          <p:cNvPr id="24" name="Image 7" descr="line"/>
          <p:cNvPicPr>
            <a:picLocks noChangeAspect="1"/>
          </p:cNvPicPr>
          <p:nvPr/>
        </p:nvPicPr>
        <p:blipFill>
          <a:blip r:embed="rId4"/>
          <a:srcRect/>
          <a:stretch/>
        </p:blipFill>
        <p:spPr>
          <a:xfrm>
            <a:off x="812800" y="4574381"/>
            <a:ext cx="3149600" cy="12700"/>
          </a:xfrm>
          <a:prstGeom prst="rect">
            <a:avLst/>
          </a:prstGeom>
        </p:spPr>
      </p:pic>
      <p:sp>
        <p:nvSpPr>
          <p:cNvPr id="25" name="Text 15"/>
          <p:cNvSpPr/>
          <p:nvPr/>
        </p:nvSpPr>
        <p:spPr>
          <a:xfrm>
            <a:off x="812800" y="4663281"/>
            <a:ext cx="3244088" cy="1390047"/>
          </a:xfrm>
          <a:prstGeom prst="rect">
            <a:avLst/>
          </a:prstGeom>
          <a:noFill/>
          <a:ln/>
        </p:spPr>
        <p:txBody>
          <a:bodyPr wrap="square" lIns="0" tIns="0" rIns="0" bIns="0" rtlCol="0" anchor="t">
            <a:normAutofit/>
          </a:bodyPr>
          <a:lstStyle/>
          <a:p>
            <a:pPr marL="0" indent="0" algn="l">
              <a:lnSpc>
                <a:spcPts val="1820"/>
              </a:lnSpc>
              <a:buNone/>
            </a:pPr>
            <a:r>
              <a:rPr lang="en-US" sz="1100">
                <a:solidFill>
                  <a:srgbClr val="1E1E1E"/>
                </a:solidFill>
                <a:latin typeface="Open Sans" pitchFamily="34" charset="0"/>
                <a:ea typeface="Open Sans" pitchFamily="34" charset="-122"/>
                <a:cs typeface="Open Sans" pitchFamily="34" charset="-120"/>
              </a:rPr>
              <a:t>Rooms for everyone with no open pods, and smaller "safe pods" for safety and flexibility.  Spaces across the campus that provide choice and safety – calm rooms, libraries, social rooms, healing garden, community garden, outdoor and indoor spaces.</a:t>
            </a:r>
            <a:endParaRPr lang="en-US" sz="1100"/>
          </a:p>
        </p:txBody>
      </p:sp>
      <p:sp>
        <p:nvSpPr>
          <p:cNvPr id="26" name="Shape 16">
            <a:extLst>
              <a:ext uri="{C183D7F6-B498-43B3-948B-1728B52AA6E4}">
                <adec:decorative xmlns:adec="http://schemas.microsoft.com/office/drawing/2017/decorative" val="1"/>
              </a:ext>
            </a:extLst>
          </p:cNvPr>
          <p:cNvSpPr/>
          <p:nvPr/>
        </p:nvSpPr>
        <p:spPr>
          <a:xfrm>
            <a:off x="4324350" y="3930650"/>
            <a:ext cx="3543300" cy="2209800"/>
          </a:xfrm>
          <a:prstGeom prst="roundRect">
            <a:avLst>
              <a:gd name="adj" fmla="val 4885"/>
            </a:avLst>
          </a:prstGeom>
          <a:solidFill>
            <a:srgbClr val="E8F1FB"/>
          </a:solidFill>
          <a:ln w="12700">
            <a:solidFill>
              <a:srgbClr val="C9D7EC"/>
            </a:solidFill>
            <a:prstDash val="solid"/>
          </a:ln>
          <a:effectLst>
            <a:outerShdw blurRad="76200" dist="25400" dir="5400000" algn="bl" rotWithShape="0">
              <a:srgbClr val="1E468C">
                <a:alpha val="12000"/>
              </a:srgbClr>
            </a:outerShdw>
          </a:effectLst>
        </p:spPr>
        <p:txBody>
          <a:bodyPr/>
          <a:lstStyle/>
          <a:p>
            <a:endParaRPr lang="en-US"/>
          </a:p>
        </p:txBody>
      </p:sp>
      <p:pic>
        <p:nvPicPr>
          <p:cNvPr id="27" name="Image 8" descr="Star"/>
          <p:cNvPicPr>
            <a:picLocks noChangeAspect="1"/>
          </p:cNvPicPr>
          <p:nvPr/>
        </p:nvPicPr>
        <p:blipFill>
          <a:blip r:embed="rId8"/>
          <a:srcRect l="-369" r="-369"/>
          <a:stretch/>
        </p:blipFill>
        <p:spPr>
          <a:xfrm>
            <a:off x="4521200" y="4160441"/>
            <a:ext cx="230287" cy="279400"/>
          </a:xfrm>
          <a:prstGeom prst="rect">
            <a:avLst/>
          </a:prstGeom>
        </p:spPr>
      </p:pic>
      <p:sp>
        <p:nvSpPr>
          <p:cNvPr id="28" name="Text 17"/>
          <p:cNvSpPr/>
          <p:nvPr/>
        </p:nvSpPr>
        <p:spPr>
          <a:xfrm>
            <a:off x="4853087" y="4102100"/>
            <a:ext cx="2902245" cy="421481"/>
          </a:xfrm>
          <a:prstGeom prst="rect">
            <a:avLst/>
          </a:prstGeom>
          <a:noFill/>
          <a:ln/>
        </p:spPr>
        <p:txBody>
          <a:bodyPr wrap="square" lIns="0" tIns="0" rIns="0" bIns="0" rtlCol="0" anchor="t">
            <a:normAutofit/>
          </a:bodyPr>
          <a:lstStyle/>
          <a:p>
            <a:pPr marL="0" indent="0" algn="l">
              <a:lnSpc>
                <a:spcPts val="1560"/>
              </a:lnSpc>
              <a:buNone/>
            </a:pPr>
            <a:r>
              <a:rPr lang="en-US" sz="1200" b="1" kern="0" spc="150">
                <a:solidFill>
                  <a:srgbClr val="1F66CC"/>
                </a:solidFill>
                <a:latin typeface="Open Sans" pitchFamily="34" charset="0"/>
                <a:ea typeface="Open Sans" pitchFamily="34" charset="-122"/>
                <a:cs typeface="Open Sans" pitchFamily="34" charset="-120"/>
              </a:rPr>
              <a:t>FAMILIES, COUPLES &amp; PETS WELCOME</a:t>
            </a:r>
            <a:endParaRPr lang="en-US" sz="1200"/>
          </a:p>
        </p:txBody>
      </p:sp>
      <p:pic>
        <p:nvPicPr>
          <p:cNvPr id="29" name="Image 9" descr="line"/>
          <p:cNvPicPr>
            <a:picLocks noChangeAspect="1"/>
          </p:cNvPicPr>
          <p:nvPr/>
        </p:nvPicPr>
        <p:blipFill>
          <a:blip r:embed="rId4"/>
          <a:srcRect/>
          <a:stretch/>
        </p:blipFill>
        <p:spPr>
          <a:xfrm>
            <a:off x="4521200" y="4574381"/>
            <a:ext cx="3149600" cy="12700"/>
          </a:xfrm>
          <a:prstGeom prst="rect">
            <a:avLst/>
          </a:prstGeom>
        </p:spPr>
      </p:pic>
      <p:sp>
        <p:nvSpPr>
          <p:cNvPr id="30" name="Text 18"/>
          <p:cNvSpPr/>
          <p:nvPr/>
        </p:nvSpPr>
        <p:spPr>
          <a:xfrm>
            <a:off x="4521200" y="4663281"/>
            <a:ext cx="3244088" cy="1176140"/>
          </a:xfrm>
          <a:prstGeom prst="rect">
            <a:avLst/>
          </a:prstGeom>
          <a:noFill/>
          <a:ln/>
        </p:spPr>
        <p:txBody>
          <a:bodyPr wrap="square" lIns="0" tIns="0" rIns="0" bIns="0" rtlCol="0" anchor="t">
            <a:normAutofit/>
          </a:bodyPr>
          <a:lstStyle/>
          <a:p>
            <a:pPr marL="0" indent="0" algn="l">
              <a:lnSpc>
                <a:spcPts val="1820"/>
              </a:lnSpc>
              <a:buNone/>
            </a:pPr>
            <a:r>
              <a:rPr lang="en-US" sz="1100">
                <a:solidFill>
                  <a:srgbClr val="1E1E1E"/>
                </a:solidFill>
                <a:latin typeface="Open Sans" pitchFamily="34" charset="0"/>
                <a:ea typeface="Open Sans" pitchFamily="34" charset="-122"/>
                <a:cs typeface="Open Sans" pitchFamily="34" charset="-120"/>
              </a:rPr>
              <a:t>Couples' dorm, young adult dorm, LGBTQ+ dorm, family dorm, singles rooms and a cattery and 40 indoor dog kennels from opening day.  CFH welcomes everyone!</a:t>
            </a:r>
            <a:endParaRPr lang="en-US" sz="1100"/>
          </a:p>
        </p:txBody>
      </p:sp>
      <p:sp>
        <p:nvSpPr>
          <p:cNvPr id="31" name="Shape 19">
            <a:extLst>
              <a:ext uri="{C183D7F6-B498-43B3-948B-1728B52AA6E4}">
                <adec:decorative xmlns:adec="http://schemas.microsoft.com/office/drawing/2017/decorative" val="1"/>
              </a:ext>
            </a:extLst>
          </p:cNvPr>
          <p:cNvSpPr/>
          <p:nvPr/>
        </p:nvSpPr>
        <p:spPr>
          <a:xfrm>
            <a:off x="8032750" y="3930650"/>
            <a:ext cx="3543300" cy="2209800"/>
          </a:xfrm>
          <a:prstGeom prst="roundRect">
            <a:avLst>
              <a:gd name="adj" fmla="val 4885"/>
            </a:avLst>
          </a:prstGeom>
          <a:solidFill>
            <a:srgbClr val="E8F1FB"/>
          </a:solidFill>
          <a:ln w="12700">
            <a:solidFill>
              <a:srgbClr val="C9D7EC"/>
            </a:solidFill>
            <a:prstDash val="solid"/>
          </a:ln>
          <a:effectLst>
            <a:outerShdw blurRad="76200" dist="25400" dir="5400000" algn="bl" rotWithShape="0">
              <a:srgbClr val="1E468C">
                <a:alpha val="12000"/>
              </a:srgbClr>
            </a:outerShdw>
          </a:effectLst>
        </p:spPr>
        <p:txBody>
          <a:bodyPr/>
          <a:lstStyle/>
          <a:p>
            <a:endParaRPr lang="en-US"/>
          </a:p>
        </p:txBody>
      </p:sp>
      <p:pic>
        <p:nvPicPr>
          <p:cNvPr id="32" name="Image 10" descr="Key"/>
          <p:cNvPicPr>
            <a:picLocks noChangeAspect="1"/>
          </p:cNvPicPr>
          <p:nvPr/>
        </p:nvPicPr>
        <p:blipFill>
          <a:blip r:embed="rId9"/>
          <a:srcRect/>
          <a:stretch/>
        </p:blipFill>
        <p:spPr>
          <a:xfrm>
            <a:off x="8229600" y="4102100"/>
            <a:ext cx="279400" cy="279400"/>
          </a:xfrm>
          <a:prstGeom prst="rect">
            <a:avLst/>
          </a:prstGeom>
        </p:spPr>
      </p:pic>
      <p:sp>
        <p:nvSpPr>
          <p:cNvPr id="33" name="Text 20"/>
          <p:cNvSpPr/>
          <p:nvPr/>
        </p:nvSpPr>
        <p:spPr>
          <a:xfrm>
            <a:off x="8610600" y="4142780"/>
            <a:ext cx="2261711" cy="223441"/>
          </a:xfrm>
          <a:prstGeom prst="rect">
            <a:avLst/>
          </a:prstGeom>
          <a:noFill/>
          <a:ln/>
        </p:spPr>
        <p:txBody>
          <a:bodyPr wrap="square" lIns="0" tIns="0" rIns="0" bIns="0" rtlCol="0" anchor="t">
            <a:normAutofit/>
          </a:bodyPr>
          <a:lstStyle/>
          <a:p>
            <a:pPr marL="0" indent="0" algn="l">
              <a:lnSpc>
                <a:spcPts val="1560"/>
              </a:lnSpc>
              <a:buNone/>
            </a:pPr>
            <a:r>
              <a:rPr lang="en-US" sz="1200" b="1" kern="0" spc="150">
                <a:solidFill>
                  <a:srgbClr val="1F66CC"/>
                </a:solidFill>
                <a:latin typeface="Open Sans" pitchFamily="34" charset="0"/>
                <a:ea typeface="Open Sans" pitchFamily="34" charset="-122"/>
                <a:cs typeface="Open Sans" pitchFamily="34" charset="-120"/>
              </a:rPr>
              <a:t>A PATH TO HOUSING</a:t>
            </a:r>
            <a:endParaRPr lang="en-US" sz="1200"/>
          </a:p>
        </p:txBody>
      </p:sp>
      <p:pic>
        <p:nvPicPr>
          <p:cNvPr id="34" name="Image 11" descr="line"/>
          <p:cNvPicPr>
            <a:picLocks noChangeAspect="1"/>
          </p:cNvPicPr>
          <p:nvPr/>
        </p:nvPicPr>
        <p:blipFill>
          <a:blip r:embed="rId4"/>
          <a:srcRect/>
          <a:stretch/>
        </p:blipFill>
        <p:spPr>
          <a:xfrm>
            <a:off x="8229600" y="4457700"/>
            <a:ext cx="3149600" cy="12700"/>
          </a:xfrm>
          <a:prstGeom prst="rect">
            <a:avLst/>
          </a:prstGeom>
        </p:spPr>
      </p:pic>
      <p:sp>
        <p:nvSpPr>
          <p:cNvPr id="35" name="Text 21"/>
          <p:cNvSpPr/>
          <p:nvPr/>
        </p:nvSpPr>
        <p:spPr>
          <a:xfrm>
            <a:off x="8229600" y="4546600"/>
            <a:ext cx="3244088" cy="1292821"/>
          </a:xfrm>
          <a:prstGeom prst="rect">
            <a:avLst/>
          </a:prstGeom>
          <a:noFill/>
          <a:ln/>
        </p:spPr>
        <p:txBody>
          <a:bodyPr wrap="square" lIns="0" tIns="0" rIns="0" bIns="0" rtlCol="0" anchor="t">
            <a:normAutofit/>
          </a:bodyPr>
          <a:lstStyle/>
          <a:p>
            <a:pPr marL="0" indent="0" algn="l">
              <a:lnSpc>
                <a:spcPts val="1820"/>
              </a:lnSpc>
              <a:buNone/>
            </a:pPr>
            <a:r>
              <a:rPr lang="en-US" sz="1100">
                <a:solidFill>
                  <a:srgbClr val="1E1E1E"/>
                </a:solidFill>
                <a:latin typeface="Open Sans" pitchFamily="34" charset="0"/>
                <a:ea typeface="Open Sans" pitchFamily="34" charset="-122"/>
                <a:cs typeface="Open Sans" pitchFamily="34" charset="-120"/>
              </a:rPr>
              <a:t>A dedicated housing navigation team, plus first month's rent, deposit and a move-out kit. CFH separates out Housing Navigation from case management and has an entire team dedicated to supporting housing.</a:t>
            </a:r>
            <a:endParaRPr lang="en-US" sz="1100"/>
          </a:p>
        </p:txBody>
      </p:sp>
      <p:sp>
        <p:nvSpPr>
          <p:cNvPr id="36" name="Text 22"/>
          <p:cNvSpPr/>
          <p:nvPr/>
        </p:nvSpPr>
        <p:spPr>
          <a:xfrm>
            <a:off x="228600" y="6466880"/>
            <a:ext cx="5886450" cy="238720"/>
          </a:xfrm>
          <a:prstGeom prst="rect">
            <a:avLst/>
          </a:prstGeom>
          <a:noFill/>
          <a:ln/>
        </p:spPr>
        <p:txBody>
          <a:bodyPr wrap="square" lIns="0" tIns="0" rIns="0" bIns="0" rtlCol="0" anchor="t">
            <a:normAutofit/>
          </a:bodyPr>
          <a:lstStyle/>
          <a:p>
            <a:pPr marL="0" indent="0" algn="l">
              <a:lnSpc>
                <a:spcPts val="1680"/>
              </a:lnSpc>
              <a:buNone/>
            </a:pPr>
            <a:r>
              <a:rPr lang="en-US" sz="1200">
                <a:solidFill>
                  <a:srgbClr val="1E1E1E"/>
                </a:solidFill>
                <a:latin typeface="Poppins" pitchFamily="34" charset="0"/>
                <a:ea typeface="Poppins" pitchFamily="34" charset="-122"/>
                <a:cs typeface="Poppins" pitchFamily="34" charset="-120"/>
              </a:rPr>
              <a:t>© All Rights Reserved Campus for Hope Foundation</a:t>
            </a:r>
            <a:endParaRPr lang="en-US" sz="1200"/>
          </a:p>
        </p:txBody>
      </p:sp>
      <p:pic>
        <p:nvPicPr>
          <p:cNvPr id="37" name="Image 12" descr="Campus for Hope house mark"/>
          <p:cNvPicPr>
            <a:picLocks noChangeAspect="1"/>
          </p:cNvPicPr>
          <p:nvPr/>
        </p:nvPicPr>
        <p:blipFill>
          <a:blip r:embed="rId10"/>
          <a:srcRect/>
          <a:stretch/>
        </p:blipFill>
        <p:spPr>
          <a:xfrm>
            <a:off x="11607800" y="6324600"/>
            <a:ext cx="406400" cy="406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2" name="Google Shape;192;p24" descr="Campus Site Plan">
            <a:extLst>
              <a:ext uri="{C183D7F6-B498-43B3-948B-1728B52AA6E4}">
                <adec:decorative xmlns:adec="http://schemas.microsoft.com/office/drawing/2017/decorative" val="0"/>
              </a:ext>
            </a:extLst>
          </p:cNvPr>
          <p:cNvSpPr/>
          <p:nvPr/>
        </p:nvSpPr>
        <p:spPr>
          <a:xfrm>
            <a:off x="291200" y="438800"/>
            <a:ext cx="2329200" cy="624800"/>
          </a:xfrm>
          <a:prstGeom prst="rect">
            <a:avLst/>
          </a:prstGeom>
          <a:solidFill>
            <a:srgbClr val="FFFFFF">
              <a:alpha val="54380"/>
            </a:srgbClr>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pic>
        <p:nvPicPr>
          <p:cNvPr id="191" name="Google Shape;191;p24" descr="Campus site plan including residential, medical, intake, childcare, gym, dining, mall, warehouse, and outdoor areas.">
            <a:extLst>
              <a:ext uri="{C183D7F6-B498-43B3-948B-1728B52AA6E4}">
                <adec:decorative xmlns:adec="http://schemas.microsoft.com/office/drawing/2017/decorative" val="0"/>
              </a:ext>
            </a:extLst>
          </p:cNvPr>
          <p:cNvPicPr preferRelativeResize="0"/>
          <p:nvPr/>
        </p:nvPicPr>
        <p:blipFill rotWithShape="1">
          <a:blip r:embed="rId3">
            <a:alphaModFix/>
          </a:blip>
          <a:srcRect l="3623" t="4801" r="1759" b="2140"/>
          <a:stretch/>
        </p:blipFill>
        <p:spPr>
          <a:xfrm>
            <a:off x="682201" y="94656"/>
            <a:ext cx="10724433" cy="7385301"/>
          </a:xfrm>
          <a:prstGeom prst="rect">
            <a:avLst/>
          </a:prstGeom>
          <a:noFill/>
          <a:ln>
            <a:noFill/>
          </a:ln>
        </p:spPr>
      </p:pic>
      <p:sp>
        <p:nvSpPr>
          <p:cNvPr id="193" name="Google Shape;193;p24">
            <a:extLst>
              <a:ext uri="{C183D7F6-B498-43B3-948B-1728B52AA6E4}">
                <adec:decorative xmlns:adec="http://schemas.microsoft.com/office/drawing/2017/decorative" val="0"/>
              </a:ext>
            </a:extLst>
          </p:cNvPr>
          <p:cNvSpPr txBox="1">
            <a:spLocks noGrp="1"/>
          </p:cNvSpPr>
          <p:nvPr>
            <p:ph type="title" idx="4294967295"/>
          </p:nvPr>
        </p:nvSpPr>
        <p:spPr>
          <a:xfrm>
            <a:off x="430213" y="412750"/>
            <a:ext cx="4645025" cy="328613"/>
          </a:xfrm>
          <a:prstGeom prst="rect">
            <a:avLst/>
          </a:prstGeom>
          <a:noFill/>
          <a:ln>
            <a:noFill/>
            <a:prstDash/>
          </a:ln>
          <a:effectLst/>
        </p:spPr>
        <p:txBody>
          <a:bodyPr rot="0" spcFirstLastPara="1" vertOverflow="overflow" horzOverflow="overflow" vert="horz" wrap="square" lIns="0" tIns="0" rIns="12190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Campus Site plan</a:t>
            </a:r>
            <a:endParaRPr kumimoji="0" lang="en-US" sz="2400" b="1" i="0" u="none" strike="noStrike" kern="1200" cap="none" spc="0" normalizeH="0" baseline="0" noProof="0" dirty="0">
              <a:ln>
                <a:noFill/>
              </a:ln>
              <a:solidFill>
                <a:schemeClr val="dk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6" name="Google Shape;196;p24">
            <a:extLst>
              <a:ext uri="{C183D7F6-B498-43B3-948B-1728B52AA6E4}">
                <adec:decorative xmlns:adec="http://schemas.microsoft.com/office/drawing/2017/decorative" val="0"/>
              </a:ext>
            </a:extLst>
          </p:cNvPr>
          <p:cNvSpPr txBox="1"/>
          <p:nvPr/>
        </p:nvSpPr>
        <p:spPr>
          <a:xfrm rot="2257525">
            <a:off x="1923584" y="4458039"/>
            <a:ext cx="1844400" cy="361560"/>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rPr>
              <a:t>ENTRY &amp; CHILDCARE</a:t>
            </a:r>
            <a:endParaRPr kumimoji="0"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p:txBody>
      </p:sp>
      <p:sp>
        <p:nvSpPr>
          <p:cNvPr id="198" name="Google Shape;198;p24">
            <a:extLst>
              <a:ext uri="{C183D7F6-B498-43B3-948B-1728B52AA6E4}">
                <adec:decorative xmlns:adec="http://schemas.microsoft.com/office/drawing/2017/decorative" val="0"/>
              </a:ext>
            </a:extLst>
          </p:cNvPr>
          <p:cNvSpPr txBox="1"/>
          <p:nvPr/>
        </p:nvSpPr>
        <p:spPr>
          <a:xfrm rot="503515">
            <a:off x="7130331" y="3726233"/>
            <a:ext cx="1844549" cy="361536"/>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r>
              <a:rPr kumimoji="0" lang="en"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rPr>
              <a:t>PROMENADE</a:t>
            </a:r>
            <a:endParaRPr kumimoji="0"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800"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p:txBody>
      </p:sp>
      <p:sp>
        <p:nvSpPr>
          <p:cNvPr id="200" name="Google Shape;200;p24">
            <a:extLst>
              <a:ext uri="{C183D7F6-B498-43B3-948B-1728B52AA6E4}">
                <adec:decorative xmlns:adec="http://schemas.microsoft.com/office/drawing/2017/decorative" val="0"/>
              </a:ext>
            </a:extLst>
          </p:cNvPr>
          <p:cNvSpPr txBox="1"/>
          <p:nvPr/>
        </p:nvSpPr>
        <p:spPr>
          <a:xfrm rot="418026">
            <a:off x="7503557" y="2201286"/>
            <a:ext cx="1098108" cy="361933"/>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rPr>
              <a:t>COMMONS</a:t>
            </a:r>
            <a:endParaRPr kumimoji="0"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800"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p:txBody>
      </p:sp>
      <p:sp>
        <p:nvSpPr>
          <p:cNvPr id="195" name="Google Shape;195;p24">
            <a:extLst>
              <a:ext uri="{C183D7F6-B498-43B3-948B-1728B52AA6E4}">
                <adec:decorative xmlns:adec="http://schemas.microsoft.com/office/drawing/2017/decorative" val="1"/>
              </a:ext>
            </a:extLst>
          </p:cNvPr>
          <p:cNvSpPr/>
          <p:nvPr/>
        </p:nvSpPr>
        <p:spPr>
          <a:xfrm>
            <a:off x="1960733" y="2892867"/>
            <a:ext cx="4078467" cy="3035600"/>
          </a:xfrm>
          <a:custGeom>
            <a:avLst/>
            <a:gdLst/>
            <a:ahLst/>
            <a:cxnLst/>
            <a:rect l="l" t="t" r="r" b="b"/>
            <a:pathLst>
              <a:path w="122354" h="91068" extrusionOk="0">
                <a:moveTo>
                  <a:pt x="35932" y="0"/>
                </a:moveTo>
                <a:lnTo>
                  <a:pt x="0" y="27568"/>
                </a:lnTo>
                <a:lnTo>
                  <a:pt x="81776" y="91068"/>
                </a:lnTo>
                <a:lnTo>
                  <a:pt x="122354" y="49561"/>
                </a:lnTo>
                <a:lnTo>
                  <a:pt x="97574" y="33144"/>
                </a:lnTo>
                <a:lnTo>
                  <a:pt x="83325" y="45534"/>
                </a:lnTo>
                <a:lnTo>
                  <a:pt x="46154" y="17966"/>
                </a:lnTo>
                <a:lnTo>
                  <a:pt x="52659" y="12080"/>
                </a:lnTo>
                <a:close/>
              </a:path>
            </a:pathLst>
          </a:custGeom>
          <a:noFill/>
          <a:ln w="19050" cap="flat" cmpd="sng">
            <a:solidFill>
              <a:schemeClr val="dk2"/>
            </a:solidFill>
            <a:prstDash val="dash"/>
            <a:round/>
            <a:headEnd type="none" w="med" len="med"/>
            <a:tailEnd type="none" w="med" len="med"/>
          </a:ln>
          <a:effectLst>
            <a:outerShdw blurRad="57150" dist="19050" dir="5400000" algn="bl" rotWithShape="0">
              <a:srgbClr val="000000">
                <a:alpha val="76000"/>
              </a:srgbClr>
            </a:outerShdw>
          </a:effectLst>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7" name="Google Shape;197;p24">
            <a:extLst>
              <a:ext uri="{C183D7F6-B498-43B3-948B-1728B52AA6E4}">
                <adec:decorative xmlns:adec="http://schemas.microsoft.com/office/drawing/2017/decorative" val="1"/>
              </a:ext>
            </a:extLst>
          </p:cNvPr>
          <p:cNvSpPr/>
          <p:nvPr/>
        </p:nvSpPr>
        <p:spPr>
          <a:xfrm>
            <a:off x="3977667" y="2219968"/>
            <a:ext cx="4437267" cy="2307033"/>
          </a:xfrm>
          <a:custGeom>
            <a:avLst/>
            <a:gdLst/>
            <a:ahLst/>
            <a:cxnLst/>
            <a:rect l="l" t="t" r="r" b="b"/>
            <a:pathLst>
              <a:path w="133118" h="69211" extrusionOk="0">
                <a:moveTo>
                  <a:pt x="62328" y="69211"/>
                </a:moveTo>
                <a:lnTo>
                  <a:pt x="89382" y="43736"/>
                </a:lnTo>
                <a:lnTo>
                  <a:pt x="132667" y="48921"/>
                </a:lnTo>
                <a:lnTo>
                  <a:pt x="133118" y="14203"/>
                </a:lnTo>
                <a:lnTo>
                  <a:pt x="105163" y="10596"/>
                </a:lnTo>
                <a:lnTo>
                  <a:pt x="82167" y="7439"/>
                </a:lnTo>
                <a:lnTo>
                  <a:pt x="81491" y="1578"/>
                </a:lnTo>
                <a:lnTo>
                  <a:pt x="71797" y="0"/>
                </a:lnTo>
                <a:lnTo>
                  <a:pt x="62328" y="1352"/>
                </a:lnTo>
                <a:lnTo>
                  <a:pt x="54438" y="5410"/>
                </a:lnTo>
                <a:lnTo>
                  <a:pt x="44518" y="14203"/>
                </a:lnTo>
                <a:lnTo>
                  <a:pt x="32119" y="7439"/>
                </a:lnTo>
                <a:lnTo>
                  <a:pt x="5066" y="26602"/>
                </a:lnTo>
                <a:lnTo>
                  <a:pt x="5291" y="32689"/>
                </a:lnTo>
                <a:lnTo>
                  <a:pt x="12280" y="37874"/>
                </a:lnTo>
                <a:lnTo>
                  <a:pt x="0" y="48474"/>
                </a:lnTo>
              </a:path>
            </a:pathLst>
          </a:custGeom>
          <a:noFill/>
          <a:ln w="19050" cap="flat" cmpd="sng">
            <a:solidFill>
              <a:schemeClr val="dk2"/>
            </a:solidFill>
            <a:prstDash val="dash"/>
            <a:round/>
            <a:headEnd type="none" w="med" len="med"/>
            <a:tailEnd type="none" w="med" len="med"/>
          </a:ln>
          <a:effectLst>
            <a:outerShdw blurRad="57150" dist="19050" dir="5400000" algn="bl" rotWithShape="0">
              <a:srgbClr val="000000"/>
            </a:outerShdw>
          </a:effectLst>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9" name="Google Shape;199;p24">
            <a:extLst>
              <a:ext uri="{C183D7F6-B498-43B3-948B-1728B52AA6E4}">
                <adec:decorative xmlns:adec="http://schemas.microsoft.com/office/drawing/2017/decorative" val="1"/>
              </a:ext>
            </a:extLst>
          </p:cNvPr>
          <p:cNvSpPr/>
          <p:nvPr/>
        </p:nvSpPr>
        <p:spPr>
          <a:xfrm>
            <a:off x="5551800" y="861467"/>
            <a:ext cx="3584533" cy="1818567"/>
          </a:xfrm>
          <a:custGeom>
            <a:avLst/>
            <a:gdLst/>
            <a:ahLst/>
            <a:cxnLst/>
            <a:rect l="l" t="t" r="r" b="b"/>
            <a:pathLst>
              <a:path w="107536" h="54557" extrusionOk="0">
                <a:moveTo>
                  <a:pt x="85894" y="54557"/>
                </a:moveTo>
                <a:lnTo>
                  <a:pt x="85443" y="46666"/>
                </a:lnTo>
                <a:lnTo>
                  <a:pt x="107536" y="26602"/>
                </a:lnTo>
                <a:lnTo>
                  <a:pt x="49597" y="0"/>
                </a:lnTo>
                <a:lnTo>
                  <a:pt x="0" y="38100"/>
                </a:lnTo>
                <a:lnTo>
                  <a:pt x="0" y="44637"/>
                </a:lnTo>
                <a:lnTo>
                  <a:pt x="4734" y="47117"/>
                </a:lnTo>
              </a:path>
            </a:pathLst>
          </a:custGeom>
          <a:noFill/>
          <a:ln w="19050" cap="flat" cmpd="sng">
            <a:solidFill>
              <a:schemeClr val="dk2"/>
            </a:solidFill>
            <a:prstDash val="dash"/>
            <a:round/>
            <a:headEnd type="none" w="med" len="med"/>
            <a:tailEnd type="none" w="med" len="med"/>
          </a:ln>
          <a:effectLst>
            <a:outerShdw blurRad="57150" dist="19050" dir="5400000" algn="bl" rotWithShape="0">
              <a:srgbClr val="000000">
                <a:alpha val="50000"/>
              </a:srgbClr>
            </a:outerShdw>
          </a:effectLst>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24">
            <a:extLst>
              <a:ext uri="{C183D7F6-B498-43B3-948B-1728B52AA6E4}">
                <adec:decorative xmlns:adec="http://schemas.microsoft.com/office/drawing/2017/decorative" val="1"/>
              </a:ext>
            </a:extLst>
          </p:cNvPr>
          <p:cNvSpPr/>
          <p:nvPr/>
        </p:nvSpPr>
        <p:spPr>
          <a:xfrm>
            <a:off x="2470600" y="5048768"/>
            <a:ext cx="601467" cy="522233"/>
          </a:xfrm>
          <a:custGeom>
            <a:avLst/>
            <a:gdLst/>
            <a:ahLst/>
            <a:cxnLst/>
            <a:rect l="l" t="t" r="r" b="b"/>
            <a:pathLst>
              <a:path w="18044" h="15667" extrusionOk="0">
                <a:moveTo>
                  <a:pt x="0" y="10302"/>
                </a:moveTo>
                <a:lnTo>
                  <a:pt x="8534" y="2500"/>
                </a:lnTo>
                <a:lnTo>
                  <a:pt x="6096" y="732"/>
                </a:lnTo>
                <a:lnTo>
                  <a:pt x="18044" y="0"/>
                </a:lnTo>
                <a:lnTo>
                  <a:pt x="16947" y="8595"/>
                </a:lnTo>
                <a:lnTo>
                  <a:pt x="14386" y="6644"/>
                </a:lnTo>
                <a:lnTo>
                  <a:pt x="6035" y="15667"/>
                </a:lnTo>
                <a:close/>
              </a:path>
            </a:pathLst>
          </a:custGeom>
          <a:gradFill>
            <a:gsLst>
              <a:gs pos="0">
                <a:srgbClr val="E44F7A"/>
              </a:gs>
              <a:gs pos="100000">
                <a:srgbClr val="931E40"/>
              </a:gs>
            </a:gsLst>
            <a:lin ang="5400012" scaled="0"/>
          </a:gra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Google Shape;202;p24">
            <a:extLst>
              <a:ext uri="{C183D7F6-B498-43B3-948B-1728B52AA6E4}">
                <adec:decorative xmlns:adec="http://schemas.microsoft.com/office/drawing/2017/decorative" val="1"/>
              </a:ext>
            </a:extLst>
          </p:cNvPr>
          <p:cNvSpPr txBox="1"/>
          <p:nvPr/>
        </p:nvSpPr>
        <p:spPr>
          <a:xfrm rot="-2701510">
            <a:off x="2431432" y="5093511"/>
            <a:ext cx="644033" cy="389746"/>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933"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Helvetica Neue"/>
              </a:rPr>
              <a:t>ENTRY</a:t>
            </a:r>
            <a:endParaRPr kumimoji="0" sz="933"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D7191-6858-4F46-29C7-FC421A2EF9C2}"/>
            </a:ext>
          </a:extLst>
        </p:cNvPr>
        <p:cNvGrpSpPr/>
        <p:nvPr/>
      </p:nvGrpSpPr>
      <p:grpSpPr>
        <a:xfrm>
          <a:off x="0" y="0"/>
          <a:ext cx="0" cy="0"/>
          <a:chOff x="0" y="0"/>
          <a:chExt cx="0" cy="0"/>
        </a:xfrm>
      </p:grpSpPr>
      <p:sp>
        <p:nvSpPr>
          <p:cNvPr id="155" name="Rectangle 154">
            <a:extLst>
              <a:ext uri="{FF2B5EF4-FFF2-40B4-BE49-F238E27FC236}">
                <a16:creationId xmlns:a16="http://schemas.microsoft.com/office/drawing/2014/main" id="{899085B6-98D9-040C-696B-FD2BED2CE09D}"/>
              </a:ext>
              <a:ext uri="{C183D7F6-B498-43B3-948B-1728B52AA6E4}">
                <adec:decorative xmlns:adec="http://schemas.microsoft.com/office/drawing/2017/decorative" val="1"/>
              </a:ext>
            </a:extLst>
          </p:cNvPr>
          <p:cNvSpPr/>
          <p:nvPr/>
        </p:nvSpPr>
        <p:spPr>
          <a:xfrm>
            <a:off x="225552" y="6644192"/>
            <a:ext cx="11737184" cy="2382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5">
            <a:extLst>
              <a:ext uri="{FF2B5EF4-FFF2-40B4-BE49-F238E27FC236}">
                <a16:creationId xmlns:a16="http://schemas.microsoft.com/office/drawing/2014/main" id="{9B10E6B2-0A7D-FA6A-BE97-F24F9F70F946}"/>
              </a:ext>
            </a:extLst>
          </p:cNvPr>
          <p:cNvSpPr>
            <a:spLocks noGrp="1"/>
          </p:cNvSpPr>
          <p:nvPr>
            <p:ph type="title"/>
          </p:nvPr>
        </p:nvSpPr>
        <p:spPr>
          <a:xfrm>
            <a:off x="231047" y="273206"/>
            <a:ext cx="11740896" cy="1325563"/>
          </a:xfrm>
        </p:spPr>
        <p:txBody>
          <a:bodyPr/>
          <a:lstStyle/>
          <a:p>
            <a:r>
              <a:rPr lang="en-US">
                <a:solidFill>
                  <a:schemeClr val="accent1"/>
                </a:solidFill>
              </a:rPr>
              <a:t>Wrap Around Services &amp; Partners</a:t>
            </a:r>
          </a:p>
        </p:txBody>
      </p:sp>
      <p:pic>
        <p:nvPicPr>
          <p:cNvPr id="10" name="Picture 9">
            <a:extLst>
              <a:ext uri="{FF2B5EF4-FFF2-40B4-BE49-F238E27FC236}">
                <a16:creationId xmlns:a16="http://schemas.microsoft.com/office/drawing/2014/main" id="{B85A9C65-FB6D-3149-FA60-1AA8EA98BC48}"/>
              </a:ext>
              <a:ext uri="{C183D7F6-B498-43B3-948B-1728B52AA6E4}">
                <adec:decorative xmlns:adec="http://schemas.microsoft.com/office/drawing/2017/decorative" val="1"/>
              </a:ext>
            </a:extLst>
          </p:cNvPr>
          <p:cNvPicPr>
            <a:picLocks noChangeAspect="1"/>
          </p:cNvPicPr>
          <p:nvPr/>
        </p:nvPicPr>
        <p:blipFill>
          <a:blip r:embed="rId3">
            <a:lum bright="100000" contrast="-70000"/>
          </a:blip>
          <a:stretch>
            <a:fillRect/>
          </a:stretch>
        </p:blipFill>
        <p:spPr>
          <a:xfrm>
            <a:off x="11534296" y="213807"/>
            <a:ext cx="432152" cy="432152"/>
          </a:xfrm>
          <a:prstGeom prst="rect">
            <a:avLst/>
          </a:prstGeom>
        </p:spPr>
      </p:pic>
      <p:grpSp>
        <p:nvGrpSpPr>
          <p:cNvPr id="145" name="Group 144" descr="Case Management. One on one guidance provided by Campus for Hope">
            <a:extLst>
              <a:ext uri="{FF2B5EF4-FFF2-40B4-BE49-F238E27FC236}">
                <a16:creationId xmlns:a16="http://schemas.microsoft.com/office/drawing/2014/main" id="{9F1305AA-A02A-E8D1-3EDA-AE3FCB1179BD}"/>
              </a:ext>
            </a:extLst>
          </p:cNvPr>
          <p:cNvGrpSpPr/>
          <p:nvPr/>
        </p:nvGrpSpPr>
        <p:grpSpPr>
          <a:xfrm>
            <a:off x="205285" y="1653130"/>
            <a:ext cx="2305868" cy="2371223"/>
            <a:chOff x="205285" y="1586604"/>
            <a:chExt cx="2305868" cy="2371223"/>
          </a:xfrm>
        </p:grpSpPr>
        <p:grpSp>
          <p:nvGrpSpPr>
            <p:cNvPr id="102" name="Group 101">
              <a:extLst>
                <a:ext uri="{FF2B5EF4-FFF2-40B4-BE49-F238E27FC236}">
                  <a16:creationId xmlns:a16="http://schemas.microsoft.com/office/drawing/2014/main" id="{7F229212-BBB7-C7EF-74D6-B3AFA1D00093}"/>
                </a:ext>
              </a:extLst>
            </p:cNvPr>
            <p:cNvGrpSpPr/>
            <p:nvPr/>
          </p:nvGrpSpPr>
          <p:grpSpPr>
            <a:xfrm>
              <a:off x="205285" y="1586604"/>
              <a:ext cx="2305868" cy="2371223"/>
              <a:chOff x="1256482" y="1586604"/>
              <a:chExt cx="2305868" cy="2054614"/>
            </a:xfrm>
          </p:grpSpPr>
          <p:sp>
            <p:nvSpPr>
              <p:cNvPr id="7" name="Rectangle 6">
                <a:extLst>
                  <a:ext uri="{FF2B5EF4-FFF2-40B4-BE49-F238E27FC236}">
                    <a16:creationId xmlns:a16="http://schemas.microsoft.com/office/drawing/2014/main" id="{B2FA54F3-D9CD-7720-68C3-00D5FC83D786}"/>
                  </a:ext>
                </a:extLst>
              </p:cNvPr>
              <p:cNvSpPr/>
              <p:nvPr/>
            </p:nvSpPr>
            <p:spPr>
              <a:xfrm>
                <a:off x="1257300" y="1586604"/>
                <a:ext cx="2305050"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49A5F00-5F86-3EC0-E6B9-1A078AC0855A}"/>
                  </a:ext>
                </a:extLst>
              </p:cNvPr>
              <p:cNvSpPr txBox="1"/>
              <p:nvPr/>
            </p:nvSpPr>
            <p:spPr>
              <a:xfrm>
                <a:off x="1256482" y="2423593"/>
                <a:ext cx="2305051" cy="293350"/>
              </a:xfrm>
              <a:prstGeom prst="rect">
                <a:avLst/>
              </a:prstGeom>
              <a:noFill/>
            </p:spPr>
            <p:txBody>
              <a:bodyPr wrap="square" rtlCol="0">
                <a:spAutoFit/>
              </a:bodyPr>
              <a:lstStyle/>
              <a:p>
                <a:pPr algn="ctr"/>
                <a:r>
                  <a:rPr lang="en-US" sz="1600" b="1">
                    <a:solidFill>
                      <a:schemeClr val="tx2"/>
                    </a:solidFill>
                  </a:rPr>
                  <a:t>Case Management</a:t>
                </a:r>
              </a:p>
            </p:txBody>
          </p:sp>
          <p:sp>
            <p:nvSpPr>
              <p:cNvPr id="36" name="TextBox 35">
                <a:extLst>
                  <a:ext uri="{FF2B5EF4-FFF2-40B4-BE49-F238E27FC236}">
                    <a16:creationId xmlns:a16="http://schemas.microsoft.com/office/drawing/2014/main" id="{17BB20F0-8F71-166B-2563-BBFE5B632C7E}"/>
                  </a:ext>
                </a:extLst>
              </p:cNvPr>
              <p:cNvSpPr txBox="1"/>
              <p:nvPr/>
            </p:nvSpPr>
            <p:spPr>
              <a:xfrm>
                <a:off x="1256482" y="2781170"/>
                <a:ext cx="2303560" cy="860048"/>
              </a:xfrm>
              <a:prstGeom prst="rect">
                <a:avLst/>
              </a:prstGeom>
              <a:noFill/>
            </p:spPr>
            <p:txBody>
              <a:bodyPr wrap="square" rtlCol="0">
                <a:spAutoFit/>
              </a:bodyPr>
              <a:lstStyle/>
              <a:p>
                <a:pPr algn="ctr"/>
                <a:r>
                  <a:rPr lang="en-US" sz="1600"/>
                  <a:t>One-on-one </a:t>
                </a:r>
              </a:p>
              <a:p>
                <a:pPr algn="ctr"/>
                <a:r>
                  <a:rPr lang="en-US" sz="1600"/>
                  <a:t>Guidance</a:t>
                </a:r>
              </a:p>
              <a:p>
                <a:pPr algn="ctr"/>
                <a:endParaRPr lang="en-US" sz="1600"/>
              </a:p>
              <a:p>
                <a:pPr algn="ctr"/>
                <a:r>
                  <a:rPr lang="en-US" sz="1050" b="1" i="1">
                    <a:solidFill>
                      <a:schemeClr val="accent1"/>
                    </a:solidFill>
                  </a:rPr>
                  <a:t>Provided by Campus for Hope</a:t>
                </a:r>
              </a:p>
            </p:txBody>
          </p:sp>
        </p:grpSp>
        <p:grpSp>
          <p:nvGrpSpPr>
            <p:cNvPr id="127" name="Group 126">
              <a:extLst>
                <a:ext uri="{FF2B5EF4-FFF2-40B4-BE49-F238E27FC236}">
                  <a16:creationId xmlns:a16="http://schemas.microsoft.com/office/drawing/2014/main" id="{E75B2A5F-AB0A-EA09-A128-59FA07FB1A1D}"/>
                </a:ext>
              </a:extLst>
            </p:cNvPr>
            <p:cNvGrpSpPr/>
            <p:nvPr/>
          </p:nvGrpSpPr>
          <p:grpSpPr>
            <a:xfrm>
              <a:off x="1023293" y="1745469"/>
              <a:ext cx="667544" cy="579928"/>
              <a:chOff x="1754602" y="-117415"/>
              <a:chExt cx="667544" cy="579928"/>
            </a:xfrm>
          </p:grpSpPr>
          <p:sp>
            <p:nvSpPr>
              <p:cNvPr id="82" name="Freeform: Shape 81">
                <a:extLst>
                  <a:ext uri="{FF2B5EF4-FFF2-40B4-BE49-F238E27FC236}">
                    <a16:creationId xmlns:a16="http://schemas.microsoft.com/office/drawing/2014/main" id="{CB0A5F13-ED2B-8A45-6E5C-197993E41E5A}"/>
                  </a:ext>
                </a:extLst>
              </p:cNvPr>
              <p:cNvSpPr/>
              <p:nvPr/>
            </p:nvSpPr>
            <p:spPr>
              <a:xfrm>
                <a:off x="1754602" y="195496"/>
                <a:ext cx="667544" cy="267017"/>
              </a:xfrm>
              <a:custGeom>
                <a:avLst/>
                <a:gdLst>
                  <a:gd name="connsiteX0" fmla="*/ 383838 w 667544"/>
                  <a:gd name="connsiteY0" fmla="*/ 16689 h 267017"/>
                  <a:gd name="connsiteX1" fmla="*/ 350461 w 667544"/>
                  <a:gd name="connsiteY1" fmla="*/ 50066 h 267017"/>
                  <a:gd name="connsiteX2" fmla="*/ 317083 w 667544"/>
                  <a:gd name="connsiteY2" fmla="*/ 50066 h 267017"/>
                  <a:gd name="connsiteX3" fmla="*/ 283706 w 667544"/>
                  <a:gd name="connsiteY3" fmla="*/ 16689 h 267017"/>
                  <a:gd name="connsiteX4" fmla="*/ 283706 w 667544"/>
                  <a:gd name="connsiteY4" fmla="*/ 0 h 267017"/>
                  <a:gd name="connsiteX5" fmla="*/ 0 w 667544"/>
                  <a:gd name="connsiteY5" fmla="*/ 0 h 267017"/>
                  <a:gd name="connsiteX6" fmla="*/ 0 w 667544"/>
                  <a:gd name="connsiteY6" fmla="*/ 233640 h 267017"/>
                  <a:gd name="connsiteX7" fmla="*/ 33377 w 667544"/>
                  <a:gd name="connsiteY7" fmla="*/ 267018 h 267017"/>
                  <a:gd name="connsiteX8" fmla="*/ 634167 w 667544"/>
                  <a:gd name="connsiteY8" fmla="*/ 267018 h 267017"/>
                  <a:gd name="connsiteX9" fmla="*/ 667544 w 667544"/>
                  <a:gd name="connsiteY9" fmla="*/ 233640 h 267017"/>
                  <a:gd name="connsiteX10" fmla="*/ 667544 w 667544"/>
                  <a:gd name="connsiteY10" fmla="*/ 0 h 267017"/>
                  <a:gd name="connsiteX11" fmla="*/ 383838 w 667544"/>
                  <a:gd name="connsiteY11" fmla="*/ 0 h 267017"/>
                  <a:gd name="connsiteX12" fmla="*/ 383838 w 667544"/>
                  <a:gd name="connsiteY12" fmla="*/ 16689 h 26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7544" h="267017">
                    <a:moveTo>
                      <a:pt x="383838" y="16689"/>
                    </a:moveTo>
                    <a:cubicBezTo>
                      <a:pt x="383838" y="35046"/>
                      <a:pt x="368818" y="50066"/>
                      <a:pt x="350461" y="50066"/>
                    </a:cubicBezTo>
                    <a:lnTo>
                      <a:pt x="317083" y="50066"/>
                    </a:lnTo>
                    <a:cubicBezTo>
                      <a:pt x="298726" y="50066"/>
                      <a:pt x="283706" y="35046"/>
                      <a:pt x="283706" y="16689"/>
                    </a:cubicBezTo>
                    <a:lnTo>
                      <a:pt x="283706" y="0"/>
                    </a:lnTo>
                    <a:lnTo>
                      <a:pt x="0" y="0"/>
                    </a:lnTo>
                    <a:lnTo>
                      <a:pt x="0" y="233640"/>
                    </a:lnTo>
                    <a:cubicBezTo>
                      <a:pt x="0" y="251998"/>
                      <a:pt x="15020" y="267018"/>
                      <a:pt x="33377" y="267018"/>
                    </a:cubicBezTo>
                    <a:lnTo>
                      <a:pt x="634167" y="267018"/>
                    </a:lnTo>
                    <a:cubicBezTo>
                      <a:pt x="652524" y="267018"/>
                      <a:pt x="667544" y="251998"/>
                      <a:pt x="667544" y="233640"/>
                    </a:cubicBezTo>
                    <a:lnTo>
                      <a:pt x="667544" y="0"/>
                    </a:lnTo>
                    <a:lnTo>
                      <a:pt x="383838" y="0"/>
                    </a:lnTo>
                    <a:lnTo>
                      <a:pt x="383838" y="16689"/>
                    </a:lnTo>
                    <a:close/>
                  </a:path>
                </a:pathLst>
              </a:custGeom>
              <a:solidFill>
                <a:schemeClr val="accent1"/>
              </a:solidFill>
              <a:ln w="8334"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D56EF019-B919-3148-A212-D4DB26EBB204}"/>
                  </a:ext>
                </a:extLst>
              </p:cNvPr>
              <p:cNvSpPr/>
              <p:nvPr/>
            </p:nvSpPr>
            <p:spPr>
              <a:xfrm>
                <a:off x="1754602" y="-117415"/>
                <a:ext cx="667544" cy="279534"/>
              </a:xfrm>
              <a:custGeom>
                <a:avLst/>
                <a:gdLst>
                  <a:gd name="connsiteX0" fmla="*/ 634167 w 667544"/>
                  <a:gd name="connsiteY0" fmla="*/ 112648 h 279534"/>
                  <a:gd name="connsiteX1" fmla="*/ 467281 w 667544"/>
                  <a:gd name="connsiteY1" fmla="*/ 112648 h 279534"/>
                  <a:gd name="connsiteX2" fmla="*/ 467281 w 667544"/>
                  <a:gd name="connsiteY2" fmla="*/ 58410 h 279534"/>
                  <a:gd name="connsiteX3" fmla="*/ 408871 w 667544"/>
                  <a:gd name="connsiteY3" fmla="*/ 0 h 279534"/>
                  <a:gd name="connsiteX4" fmla="*/ 258673 w 667544"/>
                  <a:gd name="connsiteY4" fmla="*/ 0 h 279534"/>
                  <a:gd name="connsiteX5" fmla="*/ 200263 w 667544"/>
                  <a:gd name="connsiteY5" fmla="*/ 58410 h 279534"/>
                  <a:gd name="connsiteX6" fmla="*/ 200263 w 667544"/>
                  <a:gd name="connsiteY6" fmla="*/ 112648 h 279534"/>
                  <a:gd name="connsiteX7" fmla="*/ 33377 w 667544"/>
                  <a:gd name="connsiteY7" fmla="*/ 112648 h 279534"/>
                  <a:gd name="connsiteX8" fmla="*/ 0 w 667544"/>
                  <a:gd name="connsiteY8" fmla="*/ 146025 h 279534"/>
                  <a:gd name="connsiteX9" fmla="*/ 0 w 667544"/>
                  <a:gd name="connsiteY9" fmla="*/ 279534 h 279534"/>
                  <a:gd name="connsiteX10" fmla="*/ 283706 w 667544"/>
                  <a:gd name="connsiteY10" fmla="*/ 279534 h 279534"/>
                  <a:gd name="connsiteX11" fmla="*/ 283706 w 667544"/>
                  <a:gd name="connsiteY11" fmla="*/ 262846 h 279534"/>
                  <a:gd name="connsiteX12" fmla="*/ 383838 w 667544"/>
                  <a:gd name="connsiteY12" fmla="*/ 262846 h 279534"/>
                  <a:gd name="connsiteX13" fmla="*/ 383838 w 667544"/>
                  <a:gd name="connsiteY13" fmla="*/ 279534 h 279534"/>
                  <a:gd name="connsiteX14" fmla="*/ 667544 w 667544"/>
                  <a:gd name="connsiteY14" fmla="*/ 279534 h 279534"/>
                  <a:gd name="connsiteX15" fmla="*/ 667544 w 667544"/>
                  <a:gd name="connsiteY15" fmla="*/ 146025 h 279534"/>
                  <a:gd name="connsiteX16" fmla="*/ 634167 w 667544"/>
                  <a:gd name="connsiteY16" fmla="*/ 112648 h 279534"/>
                  <a:gd name="connsiteX17" fmla="*/ 250329 w 667544"/>
                  <a:gd name="connsiteY17" fmla="*/ 112648 h 279534"/>
                  <a:gd name="connsiteX18" fmla="*/ 250329 w 667544"/>
                  <a:gd name="connsiteY18" fmla="*/ 58410 h 279534"/>
                  <a:gd name="connsiteX19" fmla="*/ 258673 w 667544"/>
                  <a:gd name="connsiteY19" fmla="*/ 50066 h 279534"/>
                  <a:gd name="connsiteX20" fmla="*/ 408871 w 667544"/>
                  <a:gd name="connsiteY20" fmla="*/ 50066 h 279534"/>
                  <a:gd name="connsiteX21" fmla="*/ 417215 w 667544"/>
                  <a:gd name="connsiteY21" fmla="*/ 58410 h 279534"/>
                  <a:gd name="connsiteX22" fmla="*/ 417215 w 667544"/>
                  <a:gd name="connsiteY22" fmla="*/ 112648 h 279534"/>
                  <a:gd name="connsiteX23" fmla="*/ 250329 w 667544"/>
                  <a:gd name="connsiteY23" fmla="*/ 112648 h 27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67544" h="279534">
                    <a:moveTo>
                      <a:pt x="634167" y="112648"/>
                    </a:moveTo>
                    <a:lnTo>
                      <a:pt x="467281" y="112648"/>
                    </a:lnTo>
                    <a:lnTo>
                      <a:pt x="467281" y="58410"/>
                    </a:lnTo>
                    <a:cubicBezTo>
                      <a:pt x="467281" y="25867"/>
                      <a:pt x="441414" y="0"/>
                      <a:pt x="408871" y="0"/>
                    </a:cubicBezTo>
                    <a:lnTo>
                      <a:pt x="258673" y="0"/>
                    </a:lnTo>
                    <a:cubicBezTo>
                      <a:pt x="226131" y="0"/>
                      <a:pt x="200263" y="25867"/>
                      <a:pt x="200263" y="58410"/>
                    </a:cubicBezTo>
                    <a:lnTo>
                      <a:pt x="200263" y="112648"/>
                    </a:lnTo>
                    <a:lnTo>
                      <a:pt x="33377" y="112648"/>
                    </a:lnTo>
                    <a:cubicBezTo>
                      <a:pt x="15020" y="112648"/>
                      <a:pt x="0" y="127668"/>
                      <a:pt x="0" y="146025"/>
                    </a:cubicBezTo>
                    <a:lnTo>
                      <a:pt x="0" y="279534"/>
                    </a:lnTo>
                    <a:lnTo>
                      <a:pt x="283706" y="279534"/>
                    </a:lnTo>
                    <a:lnTo>
                      <a:pt x="283706" y="262846"/>
                    </a:lnTo>
                    <a:lnTo>
                      <a:pt x="383838" y="262846"/>
                    </a:lnTo>
                    <a:lnTo>
                      <a:pt x="383838" y="279534"/>
                    </a:lnTo>
                    <a:lnTo>
                      <a:pt x="667544" y="279534"/>
                    </a:lnTo>
                    <a:lnTo>
                      <a:pt x="667544" y="146025"/>
                    </a:lnTo>
                    <a:cubicBezTo>
                      <a:pt x="667544" y="127668"/>
                      <a:pt x="652524" y="112648"/>
                      <a:pt x="634167" y="112648"/>
                    </a:cubicBezTo>
                    <a:moveTo>
                      <a:pt x="250329" y="112648"/>
                    </a:moveTo>
                    <a:lnTo>
                      <a:pt x="250329" y="58410"/>
                    </a:lnTo>
                    <a:cubicBezTo>
                      <a:pt x="250329" y="53404"/>
                      <a:pt x="253667" y="50066"/>
                      <a:pt x="258673" y="50066"/>
                    </a:cubicBezTo>
                    <a:lnTo>
                      <a:pt x="408871" y="50066"/>
                    </a:lnTo>
                    <a:cubicBezTo>
                      <a:pt x="413877" y="50066"/>
                      <a:pt x="417215" y="53404"/>
                      <a:pt x="417215" y="58410"/>
                    </a:cubicBezTo>
                    <a:lnTo>
                      <a:pt x="417215" y="112648"/>
                    </a:lnTo>
                    <a:lnTo>
                      <a:pt x="250329" y="112648"/>
                    </a:lnTo>
                    <a:close/>
                  </a:path>
                </a:pathLst>
              </a:custGeom>
              <a:solidFill>
                <a:schemeClr val="accent1"/>
              </a:solidFill>
              <a:ln w="8334" cap="flat">
                <a:noFill/>
                <a:prstDash val="solid"/>
                <a:miter/>
              </a:ln>
            </p:spPr>
            <p:txBody>
              <a:bodyPr rtlCol="0" anchor="ctr"/>
              <a:lstStyle/>
              <a:p>
                <a:endParaRPr lang="en-US"/>
              </a:p>
            </p:txBody>
          </p:sp>
        </p:grpSp>
      </p:grpSp>
      <p:grpSp>
        <p:nvGrpSpPr>
          <p:cNvPr id="149" name="Group 148" descr="Housing Assistance. Assistance finding and maintaining stable housing provided by Campus for Hope">
            <a:extLst>
              <a:ext uri="{FF2B5EF4-FFF2-40B4-BE49-F238E27FC236}">
                <a16:creationId xmlns:a16="http://schemas.microsoft.com/office/drawing/2014/main" id="{55961E94-BF87-F27E-BA7C-E146E503D9A3}"/>
              </a:ext>
            </a:extLst>
          </p:cNvPr>
          <p:cNvGrpSpPr/>
          <p:nvPr/>
        </p:nvGrpSpPr>
        <p:grpSpPr>
          <a:xfrm>
            <a:off x="2601339" y="1630851"/>
            <a:ext cx="2304289" cy="2371224"/>
            <a:chOff x="9689234" y="1586604"/>
            <a:chExt cx="2304289" cy="2371224"/>
          </a:xfrm>
        </p:grpSpPr>
        <p:grpSp>
          <p:nvGrpSpPr>
            <p:cNvPr id="103" name="Group 102">
              <a:extLst>
                <a:ext uri="{FF2B5EF4-FFF2-40B4-BE49-F238E27FC236}">
                  <a16:creationId xmlns:a16="http://schemas.microsoft.com/office/drawing/2014/main" id="{85A20003-1C46-737A-C9D0-D2E55891254E}"/>
                </a:ext>
              </a:extLst>
            </p:cNvPr>
            <p:cNvGrpSpPr/>
            <p:nvPr/>
          </p:nvGrpSpPr>
          <p:grpSpPr>
            <a:xfrm>
              <a:off x="9689234" y="1586604"/>
              <a:ext cx="2304289" cy="2371224"/>
              <a:chOff x="8954514" y="1586604"/>
              <a:chExt cx="2304289" cy="2054615"/>
            </a:xfrm>
          </p:grpSpPr>
          <p:sp>
            <p:nvSpPr>
              <p:cNvPr id="104" name="Rectangle 103">
                <a:extLst>
                  <a:ext uri="{FF2B5EF4-FFF2-40B4-BE49-F238E27FC236}">
                    <a16:creationId xmlns:a16="http://schemas.microsoft.com/office/drawing/2014/main" id="{E6471813-B94E-43E6-FAEE-6852ACD9930C}"/>
                  </a:ext>
                </a:extLst>
              </p:cNvPr>
              <p:cNvSpPr/>
              <p:nvPr/>
            </p:nvSpPr>
            <p:spPr>
              <a:xfrm>
                <a:off x="8954515" y="1586604"/>
                <a:ext cx="2304288"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Box 104">
                <a:extLst>
                  <a:ext uri="{FF2B5EF4-FFF2-40B4-BE49-F238E27FC236}">
                    <a16:creationId xmlns:a16="http://schemas.microsoft.com/office/drawing/2014/main" id="{66B66C86-1864-A0B9-D473-55ECDA77D15F}"/>
                  </a:ext>
                </a:extLst>
              </p:cNvPr>
              <p:cNvSpPr txBox="1"/>
              <p:nvPr/>
            </p:nvSpPr>
            <p:spPr>
              <a:xfrm>
                <a:off x="8954514" y="2423593"/>
                <a:ext cx="2304289" cy="293350"/>
              </a:xfrm>
              <a:prstGeom prst="rect">
                <a:avLst/>
              </a:prstGeom>
              <a:noFill/>
            </p:spPr>
            <p:txBody>
              <a:bodyPr wrap="square" rtlCol="0">
                <a:spAutoFit/>
              </a:bodyPr>
              <a:lstStyle/>
              <a:p>
                <a:pPr algn="ctr"/>
                <a:r>
                  <a:rPr lang="en-US" sz="1600" b="1">
                    <a:solidFill>
                      <a:schemeClr val="tx2"/>
                    </a:solidFill>
                  </a:rPr>
                  <a:t>Housing Assistance</a:t>
                </a:r>
              </a:p>
            </p:txBody>
          </p:sp>
          <p:sp>
            <p:nvSpPr>
              <p:cNvPr id="106" name="TextBox 105">
                <a:extLst>
                  <a:ext uri="{FF2B5EF4-FFF2-40B4-BE49-F238E27FC236}">
                    <a16:creationId xmlns:a16="http://schemas.microsoft.com/office/drawing/2014/main" id="{4F853A9C-0C46-6DE5-4A2D-D8AECEAB6E01}"/>
                  </a:ext>
                </a:extLst>
              </p:cNvPr>
              <p:cNvSpPr txBox="1"/>
              <p:nvPr/>
            </p:nvSpPr>
            <p:spPr>
              <a:xfrm>
                <a:off x="8954514" y="2781171"/>
                <a:ext cx="2304289" cy="860048"/>
              </a:xfrm>
              <a:prstGeom prst="rect">
                <a:avLst/>
              </a:prstGeom>
              <a:noFill/>
            </p:spPr>
            <p:txBody>
              <a:bodyPr wrap="square" rtlCol="0">
                <a:spAutoFit/>
              </a:bodyPr>
              <a:lstStyle/>
              <a:p>
                <a:pPr algn="ctr"/>
                <a:r>
                  <a:rPr lang="en-US" sz="1600"/>
                  <a:t>Assistance finding and maintaining stable housing</a:t>
                </a:r>
              </a:p>
              <a:p>
                <a:pPr algn="ctr"/>
                <a:r>
                  <a:rPr lang="en-US" sz="1050" b="1" i="1">
                    <a:solidFill>
                      <a:schemeClr val="accent1"/>
                    </a:solidFill>
                  </a:rPr>
                  <a:t>Provided by Campus for Hope</a:t>
                </a:r>
              </a:p>
            </p:txBody>
          </p:sp>
        </p:grpSp>
        <p:pic>
          <p:nvPicPr>
            <p:cNvPr id="133" name="Graphic 132" descr="Home with solid fill">
              <a:extLst>
                <a:ext uri="{FF2B5EF4-FFF2-40B4-BE49-F238E27FC236}">
                  <a16:creationId xmlns:a16="http://schemas.microsoft.com/office/drawing/2014/main" id="{55AD6E5D-55FC-8405-9951-38E2F77BBF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21333" y="1594847"/>
              <a:ext cx="840089" cy="840089"/>
            </a:xfrm>
            <a:prstGeom prst="rect">
              <a:avLst/>
            </a:prstGeom>
          </p:spPr>
        </p:pic>
      </p:grpSp>
      <p:grpSp>
        <p:nvGrpSpPr>
          <p:cNvPr id="146" name="Group 145" descr="Healthcare. Medical, dental, and vision support provided by partner agencies.">
            <a:extLst>
              <a:ext uri="{FF2B5EF4-FFF2-40B4-BE49-F238E27FC236}">
                <a16:creationId xmlns:a16="http://schemas.microsoft.com/office/drawing/2014/main" id="{10848F9F-2076-0F48-FC13-E026739EBD02}"/>
              </a:ext>
            </a:extLst>
          </p:cNvPr>
          <p:cNvGrpSpPr/>
          <p:nvPr/>
        </p:nvGrpSpPr>
        <p:grpSpPr>
          <a:xfrm>
            <a:off x="4941999" y="1635430"/>
            <a:ext cx="2304289" cy="2378920"/>
            <a:chOff x="2575121" y="1586603"/>
            <a:chExt cx="2304289" cy="2378920"/>
          </a:xfrm>
        </p:grpSpPr>
        <p:grpSp>
          <p:nvGrpSpPr>
            <p:cNvPr id="101" name="Group 100">
              <a:extLst>
                <a:ext uri="{FF2B5EF4-FFF2-40B4-BE49-F238E27FC236}">
                  <a16:creationId xmlns:a16="http://schemas.microsoft.com/office/drawing/2014/main" id="{F31CA89D-5BFA-4134-EA45-643C376300FA}"/>
                </a:ext>
              </a:extLst>
            </p:cNvPr>
            <p:cNvGrpSpPr/>
            <p:nvPr/>
          </p:nvGrpSpPr>
          <p:grpSpPr>
            <a:xfrm>
              <a:off x="2575121" y="1586603"/>
              <a:ext cx="2304289" cy="2378920"/>
              <a:chOff x="3736568" y="1586603"/>
              <a:chExt cx="2304289" cy="2061283"/>
            </a:xfrm>
          </p:grpSpPr>
          <p:sp>
            <p:nvSpPr>
              <p:cNvPr id="44" name="Rectangle 43">
                <a:extLst>
                  <a:ext uri="{FF2B5EF4-FFF2-40B4-BE49-F238E27FC236}">
                    <a16:creationId xmlns:a16="http://schemas.microsoft.com/office/drawing/2014/main" id="{8A0A869C-9691-5F6F-AB3E-48946328867F}"/>
                  </a:ext>
                </a:extLst>
              </p:cNvPr>
              <p:cNvSpPr/>
              <p:nvPr/>
            </p:nvSpPr>
            <p:spPr>
              <a:xfrm>
                <a:off x="3736569" y="1586603"/>
                <a:ext cx="2304288"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B184BF47-3152-4F0F-E78C-42DD50C1DFCF}"/>
                  </a:ext>
                </a:extLst>
              </p:cNvPr>
              <p:cNvSpPr txBox="1"/>
              <p:nvPr/>
            </p:nvSpPr>
            <p:spPr>
              <a:xfrm>
                <a:off x="3749812" y="2423593"/>
                <a:ext cx="2291045" cy="293350"/>
              </a:xfrm>
              <a:prstGeom prst="rect">
                <a:avLst/>
              </a:prstGeom>
              <a:noFill/>
            </p:spPr>
            <p:txBody>
              <a:bodyPr wrap="square" rtlCol="0">
                <a:spAutoFit/>
              </a:bodyPr>
              <a:lstStyle/>
              <a:p>
                <a:pPr algn="ctr"/>
                <a:r>
                  <a:rPr lang="en-US" sz="1600" b="1">
                    <a:solidFill>
                      <a:schemeClr val="tx2"/>
                    </a:solidFill>
                  </a:rPr>
                  <a:t>Health Care</a:t>
                </a:r>
              </a:p>
            </p:txBody>
          </p:sp>
          <p:sp>
            <p:nvSpPr>
              <p:cNvPr id="47" name="TextBox 46">
                <a:extLst>
                  <a:ext uri="{FF2B5EF4-FFF2-40B4-BE49-F238E27FC236}">
                    <a16:creationId xmlns:a16="http://schemas.microsoft.com/office/drawing/2014/main" id="{3DBAD09B-64B6-FEA0-A10F-41694FE0BAD1}"/>
                  </a:ext>
                </a:extLst>
              </p:cNvPr>
              <p:cNvSpPr txBox="1"/>
              <p:nvPr/>
            </p:nvSpPr>
            <p:spPr>
              <a:xfrm>
                <a:off x="3736568" y="2781170"/>
                <a:ext cx="2304289" cy="866716"/>
              </a:xfrm>
              <a:prstGeom prst="rect">
                <a:avLst/>
              </a:prstGeom>
              <a:noFill/>
            </p:spPr>
            <p:txBody>
              <a:bodyPr wrap="square" rtlCol="0">
                <a:spAutoFit/>
              </a:bodyPr>
              <a:lstStyle/>
              <a:p>
                <a:pPr algn="ctr"/>
                <a:r>
                  <a:rPr lang="en-US" sz="1600"/>
                  <a:t>Medical, dental</a:t>
                </a:r>
              </a:p>
              <a:p>
                <a:pPr algn="ctr"/>
                <a:r>
                  <a:rPr lang="en-US" sz="1600"/>
                  <a:t>and vision support</a:t>
                </a:r>
              </a:p>
              <a:p>
                <a:pPr algn="ctr"/>
                <a:endParaRPr lang="en-US" sz="1600"/>
              </a:p>
              <a:p>
                <a:pPr algn="ctr"/>
                <a:r>
                  <a:rPr lang="en-US" sz="1100" i="1"/>
                  <a:t>Provided by Partner Agencies</a:t>
                </a:r>
              </a:p>
            </p:txBody>
          </p:sp>
        </p:grpSp>
        <p:grpSp>
          <p:nvGrpSpPr>
            <p:cNvPr id="128" name="Group 127">
              <a:extLst>
                <a:ext uri="{FF2B5EF4-FFF2-40B4-BE49-F238E27FC236}">
                  <a16:creationId xmlns:a16="http://schemas.microsoft.com/office/drawing/2014/main" id="{769C8566-FB9E-209E-6E8A-7F8B78EE62A9}"/>
                </a:ext>
              </a:extLst>
            </p:cNvPr>
            <p:cNvGrpSpPr/>
            <p:nvPr/>
          </p:nvGrpSpPr>
          <p:grpSpPr>
            <a:xfrm>
              <a:off x="3478955" y="1727176"/>
              <a:ext cx="509864" cy="659824"/>
              <a:chOff x="4378849" y="-153784"/>
              <a:chExt cx="509864" cy="659824"/>
            </a:xfrm>
          </p:grpSpPr>
          <p:sp>
            <p:nvSpPr>
              <p:cNvPr id="63" name="Freeform: Shape 62">
                <a:extLst>
                  <a:ext uri="{FF2B5EF4-FFF2-40B4-BE49-F238E27FC236}">
                    <a16:creationId xmlns:a16="http://schemas.microsoft.com/office/drawing/2014/main" id="{6AD121F1-CAE2-082E-1981-1F164EDDB1E5}"/>
                  </a:ext>
                </a:extLst>
              </p:cNvPr>
              <p:cNvSpPr/>
              <p:nvPr/>
            </p:nvSpPr>
            <p:spPr>
              <a:xfrm>
                <a:off x="4378849" y="-153784"/>
                <a:ext cx="509864" cy="659824"/>
              </a:xfrm>
              <a:custGeom>
                <a:avLst/>
                <a:gdLst>
                  <a:gd name="connsiteX0" fmla="*/ 427387 w 509864"/>
                  <a:gd name="connsiteY0" fmla="*/ 299920 h 659824"/>
                  <a:gd name="connsiteX1" fmla="*/ 374901 w 509864"/>
                  <a:gd name="connsiteY1" fmla="*/ 247434 h 659824"/>
                  <a:gd name="connsiteX2" fmla="*/ 427387 w 509864"/>
                  <a:gd name="connsiteY2" fmla="*/ 194948 h 659824"/>
                  <a:gd name="connsiteX3" fmla="*/ 479873 w 509864"/>
                  <a:gd name="connsiteY3" fmla="*/ 247434 h 659824"/>
                  <a:gd name="connsiteX4" fmla="*/ 427387 w 509864"/>
                  <a:gd name="connsiteY4" fmla="*/ 299920 h 659824"/>
                  <a:gd name="connsiteX5" fmla="*/ 509865 w 509864"/>
                  <a:gd name="connsiteY5" fmla="*/ 247434 h 659824"/>
                  <a:gd name="connsiteX6" fmla="*/ 427387 w 509864"/>
                  <a:gd name="connsiteY6" fmla="*/ 164956 h 659824"/>
                  <a:gd name="connsiteX7" fmla="*/ 344908 w 509864"/>
                  <a:gd name="connsiteY7" fmla="*/ 247434 h 659824"/>
                  <a:gd name="connsiteX8" fmla="*/ 404893 w 509864"/>
                  <a:gd name="connsiteY8" fmla="*/ 326913 h 659824"/>
                  <a:gd name="connsiteX9" fmla="*/ 404893 w 509864"/>
                  <a:gd name="connsiteY9" fmla="*/ 502367 h 659824"/>
                  <a:gd name="connsiteX10" fmla="*/ 292422 w 509864"/>
                  <a:gd name="connsiteY10" fmla="*/ 614837 h 659824"/>
                  <a:gd name="connsiteX11" fmla="*/ 179952 w 509864"/>
                  <a:gd name="connsiteY11" fmla="*/ 502367 h 659824"/>
                  <a:gd name="connsiteX12" fmla="*/ 179952 w 509864"/>
                  <a:gd name="connsiteY12" fmla="*/ 425887 h 659824"/>
                  <a:gd name="connsiteX13" fmla="*/ 314916 w 509864"/>
                  <a:gd name="connsiteY13" fmla="*/ 269928 h 659824"/>
                  <a:gd name="connsiteX14" fmla="*/ 299920 w 509864"/>
                  <a:gd name="connsiteY14" fmla="*/ 244435 h 659824"/>
                  <a:gd name="connsiteX15" fmla="*/ 299920 w 509864"/>
                  <a:gd name="connsiteY15" fmla="*/ 59984 h 659824"/>
                  <a:gd name="connsiteX16" fmla="*/ 260931 w 509864"/>
                  <a:gd name="connsiteY16" fmla="*/ 15746 h 659824"/>
                  <a:gd name="connsiteX17" fmla="*/ 239936 w 509864"/>
                  <a:gd name="connsiteY17" fmla="*/ 0 h 659824"/>
                  <a:gd name="connsiteX18" fmla="*/ 232438 w 509864"/>
                  <a:gd name="connsiteY18" fmla="*/ 0 h 659824"/>
                  <a:gd name="connsiteX19" fmla="*/ 202446 w 509864"/>
                  <a:gd name="connsiteY19" fmla="*/ 29992 h 659824"/>
                  <a:gd name="connsiteX20" fmla="*/ 232438 w 509864"/>
                  <a:gd name="connsiteY20" fmla="*/ 59984 h 659824"/>
                  <a:gd name="connsiteX21" fmla="*/ 239936 w 509864"/>
                  <a:gd name="connsiteY21" fmla="*/ 59984 h 659824"/>
                  <a:gd name="connsiteX22" fmla="*/ 260931 w 509864"/>
                  <a:gd name="connsiteY22" fmla="*/ 46488 h 659824"/>
                  <a:gd name="connsiteX23" fmla="*/ 269928 w 509864"/>
                  <a:gd name="connsiteY23" fmla="*/ 59984 h 659824"/>
                  <a:gd name="connsiteX24" fmla="*/ 269928 w 509864"/>
                  <a:gd name="connsiteY24" fmla="*/ 244435 h 659824"/>
                  <a:gd name="connsiteX25" fmla="*/ 254932 w 509864"/>
                  <a:gd name="connsiteY25" fmla="*/ 269928 h 659824"/>
                  <a:gd name="connsiteX26" fmla="*/ 157458 w 509864"/>
                  <a:gd name="connsiteY26" fmla="*/ 367403 h 659824"/>
                  <a:gd name="connsiteX27" fmla="*/ 59984 w 509864"/>
                  <a:gd name="connsiteY27" fmla="*/ 269928 h 659824"/>
                  <a:gd name="connsiteX28" fmla="*/ 44988 w 509864"/>
                  <a:gd name="connsiteY28" fmla="*/ 244435 h 659824"/>
                  <a:gd name="connsiteX29" fmla="*/ 44988 w 509864"/>
                  <a:gd name="connsiteY29" fmla="*/ 59984 h 659824"/>
                  <a:gd name="connsiteX30" fmla="*/ 53986 w 509864"/>
                  <a:gd name="connsiteY30" fmla="*/ 46488 h 659824"/>
                  <a:gd name="connsiteX31" fmla="*/ 74980 w 509864"/>
                  <a:gd name="connsiteY31" fmla="*/ 59984 h 659824"/>
                  <a:gd name="connsiteX32" fmla="*/ 82478 w 509864"/>
                  <a:gd name="connsiteY32" fmla="*/ 59984 h 659824"/>
                  <a:gd name="connsiteX33" fmla="*/ 112470 w 509864"/>
                  <a:gd name="connsiteY33" fmla="*/ 29992 h 659824"/>
                  <a:gd name="connsiteX34" fmla="*/ 82478 w 509864"/>
                  <a:gd name="connsiteY34" fmla="*/ 0 h 659824"/>
                  <a:gd name="connsiteX35" fmla="*/ 74980 w 509864"/>
                  <a:gd name="connsiteY35" fmla="*/ 0 h 659824"/>
                  <a:gd name="connsiteX36" fmla="*/ 53986 w 509864"/>
                  <a:gd name="connsiteY36" fmla="*/ 15746 h 659824"/>
                  <a:gd name="connsiteX37" fmla="*/ 14996 w 509864"/>
                  <a:gd name="connsiteY37" fmla="*/ 59984 h 659824"/>
                  <a:gd name="connsiteX38" fmla="*/ 14996 w 509864"/>
                  <a:gd name="connsiteY38" fmla="*/ 244435 h 659824"/>
                  <a:gd name="connsiteX39" fmla="*/ 0 w 509864"/>
                  <a:gd name="connsiteY39" fmla="*/ 269928 h 659824"/>
                  <a:gd name="connsiteX40" fmla="*/ 134964 w 509864"/>
                  <a:gd name="connsiteY40" fmla="*/ 425887 h 659824"/>
                  <a:gd name="connsiteX41" fmla="*/ 134964 w 509864"/>
                  <a:gd name="connsiteY41" fmla="*/ 502367 h 659824"/>
                  <a:gd name="connsiteX42" fmla="*/ 292422 w 509864"/>
                  <a:gd name="connsiteY42" fmla="*/ 659825 h 659824"/>
                  <a:gd name="connsiteX43" fmla="*/ 449881 w 509864"/>
                  <a:gd name="connsiteY43" fmla="*/ 502367 h 659824"/>
                  <a:gd name="connsiteX44" fmla="*/ 449881 w 509864"/>
                  <a:gd name="connsiteY44" fmla="*/ 326913 h 659824"/>
                  <a:gd name="connsiteX45" fmla="*/ 509865 w 509864"/>
                  <a:gd name="connsiteY45" fmla="*/ 247434 h 659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09864" h="659824">
                    <a:moveTo>
                      <a:pt x="427387" y="299920"/>
                    </a:moveTo>
                    <a:cubicBezTo>
                      <a:pt x="398144" y="299920"/>
                      <a:pt x="374901" y="276677"/>
                      <a:pt x="374901" y="247434"/>
                    </a:cubicBezTo>
                    <a:cubicBezTo>
                      <a:pt x="374901" y="218192"/>
                      <a:pt x="398144" y="194948"/>
                      <a:pt x="427387" y="194948"/>
                    </a:cubicBezTo>
                    <a:cubicBezTo>
                      <a:pt x="456629" y="194948"/>
                      <a:pt x="479873" y="218192"/>
                      <a:pt x="479873" y="247434"/>
                    </a:cubicBezTo>
                    <a:cubicBezTo>
                      <a:pt x="479873" y="276677"/>
                      <a:pt x="456629" y="299920"/>
                      <a:pt x="427387" y="299920"/>
                    </a:cubicBezTo>
                    <a:close/>
                    <a:moveTo>
                      <a:pt x="509865" y="247434"/>
                    </a:moveTo>
                    <a:cubicBezTo>
                      <a:pt x="509865" y="201696"/>
                      <a:pt x="473124" y="164956"/>
                      <a:pt x="427387" y="164956"/>
                    </a:cubicBezTo>
                    <a:cubicBezTo>
                      <a:pt x="381649" y="164956"/>
                      <a:pt x="344908" y="201696"/>
                      <a:pt x="344908" y="247434"/>
                    </a:cubicBezTo>
                    <a:cubicBezTo>
                      <a:pt x="344908" y="284924"/>
                      <a:pt x="370402" y="317166"/>
                      <a:pt x="404893" y="326913"/>
                    </a:cubicBezTo>
                    <a:lnTo>
                      <a:pt x="404893" y="502367"/>
                    </a:lnTo>
                    <a:cubicBezTo>
                      <a:pt x="404893" y="564600"/>
                      <a:pt x="354656" y="614837"/>
                      <a:pt x="292422" y="614837"/>
                    </a:cubicBezTo>
                    <a:cubicBezTo>
                      <a:pt x="230189" y="614837"/>
                      <a:pt x="179952" y="564600"/>
                      <a:pt x="179952" y="502367"/>
                    </a:cubicBezTo>
                    <a:lnTo>
                      <a:pt x="179952" y="425887"/>
                    </a:lnTo>
                    <a:cubicBezTo>
                      <a:pt x="256432" y="414640"/>
                      <a:pt x="314916" y="349407"/>
                      <a:pt x="314916" y="269928"/>
                    </a:cubicBezTo>
                    <a:cubicBezTo>
                      <a:pt x="314916" y="258681"/>
                      <a:pt x="308918" y="248934"/>
                      <a:pt x="299920" y="244435"/>
                    </a:cubicBezTo>
                    <a:lnTo>
                      <a:pt x="299920" y="59984"/>
                    </a:lnTo>
                    <a:cubicBezTo>
                      <a:pt x="299920" y="37490"/>
                      <a:pt x="282675" y="18745"/>
                      <a:pt x="260931" y="15746"/>
                    </a:cubicBezTo>
                    <a:cubicBezTo>
                      <a:pt x="257932" y="6748"/>
                      <a:pt x="249684" y="0"/>
                      <a:pt x="239936" y="0"/>
                    </a:cubicBezTo>
                    <a:lnTo>
                      <a:pt x="232438" y="0"/>
                    </a:lnTo>
                    <a:cubicBezTo>
                      <a:pt x="215943" y="0"/>
                      <a:pt x="202446" y="13496"/>
                      <a:pt x="202446" y="29992"/>
                    </a:cubicBezTo>
                    <a:cubicBezTo>
                      <a:pt x="202446" y="46488"/>
                      <a:pt x="215943" y="59984"/>
                      <a:pt x="232438" y="59984"/>
                    </a:cubicBezTo>
                    <a:lnTo>
                      <a:pt x="239936" y="59984"/>
                    </a:lnTo>
                    <a:cubicBezTo>
                      <a:pt x="248934" y="59984"/>
                      <a:pt x="257182" y="53986"/>
                      <a:pt x="260931" y="46488"/>
                    </a:cubicBezTo>
                    <a:cubicBezTo>
                      <a:pt x="266179" y="48737"/>
                      <a:pt x="269928" y="53986"/>
                      <a:pt x="269928" y="59984"/>
                    </a:cubicBezTo>
                    <a:lnTo>
                      <a:pt x="269928" y="244435"/>
                    </a:lnTo>
                    <a:cubicBezTo>
                      <a:pt x="260931" y="249684"/>
                      <a:pt x="254932" y="259431"/>
                      <a:pt x="254932" y="269928"/>
                    </a:cubicBezTo>
                    <a:cubicBezTo>
                      <a:pt x="254932" y="323914"/>
                      <a:pt x="211444" y="367403"/>
                      <a:pt x="157458" y="367403"/>
                    </a:cubicBezTo>
                    <a:cubicBezTo>
                      <a:pt x="103473" y="367403"/>
                      <a:pt x="59984" y="323914"/>
                      <a:pt x="59984" y="269928"/>
                    </a:cubicBezTo>
                    <a:cubicBezTo>
                      <a:pt x="59984" y="258681"/>
                      <a:pt x="53986" y="248934"/>
                      <a:pt x="44988" y="244435"/>
                    </a:cubicBezTo>
                    <a:lnTo>
                      <a:pt x="44988" y="59984"/>
                    </a:lnTo>
                    <a:cubicBezTo>
                      <a:pt x="44988" y="53986"/>
                      <a:pt x="48737" y="48737"/>
                      <a:pt x="53986" y="46488"/>
                    </a:cubicBezTo>
                    <a:cubicBezTo>
                      <a:pt x="57735" y="54735"/>
                      <a:pt x="65233" y="59984"/>
                      <a:pt x="74980" y="59984"/>
                    </a:cubicBezTo>
                    <a:lnTo>
                      <a:pt x="82478" y="59984"/>
                    </a:lnTo>
                    <a:cubicBezTo>
                      <a:pt x="98974" y="59984"/>
                      <a:pt x="112470" y="46488"/>
                      <a:pt x="112470" y="29992"/>
                    </a:cubicBezTo>
                    <a:cubicBezTo>
                      <a:pt x="112470" y="13496"/>
                      <a:pt x="98974" y="0"/>
                      <a:pt x="82478" y="0"/>
                    </a:cubicBezTo>
                    <a:lnTo>
                      <a:pt x="74980" y="0"/>
                    </a:lnTo>
                    <a:cubicBezTo>
                      <a:pt x="65233" y="0"/>
                      <a:pt x="56985" y="6748"/>
                      <a:pt x="53986" y="15746"/>
                    </a:cubicBezTo>
                    <a:cubicBezTo>
                      <a:pt x="32241" y="18745"/>
                      <a:pt x="14996" y="37490"/>
                      <a:pt x="14996" y="59984"/>
                    </a:cubicBezTo>
                    <a:lnTo>
                      <a:pt x="14996" y="244435"/>
                    </a:lnTo>
                    <a:cubicBezTo>
                      <a:pt x="5998" y="249684"/>
                      <a:pt x="0" y="259431"/>
                      <a:pt x="0" y="269928"/>
                    </a:cubicBezTo>
                    <a:cubicBezTo>
                      <a:pt x="0" y="349407"/>
                      <a:pt x="58484" y="414640"/>
                      <a:pt x="134964" y="425887"/>
                    </a:cubicBezTo>
                    <a:lnTo>
                      <a:pt x="134964" y="502367"/>
                    </a:lnTo>
                    <a:cubicBezTo>
                      <a:pt x="134964" y="589344"/>
                      <a:pt x="205446" y="659825"/>
                      <a:pt x="292422" y="659825"/>
                    </a:cubicBezTo>
                    <a:cubicBezTo>
                      <a:pt x="379399" y="659825"/>
                      <a:pt x="449881" y="589344"/>
                      <a:pt x="449881" y="502367"/>
                    </a:cubicBezTo>
                    <a:lnTo>
                      <a:pt x="449881" y="326913"/>
                    </a:lnTo>
                    <a:cubicBezTo>
                      <a:pt x="484371" y="317166"/>
                      <a:pt x="509865" y="284924"/>
                      <a:pt x="509865" y="247434"/>
                    </a:cubicBezTo>
                    <a:close/>
                  </a:path>
                </a:pathLst>
              </a:custGeom>
              <a:solidFill>
                <a:schemeClr val="accent1"/>
              </a:solidFill>
              <a:ln w="7441"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851AC9BB-B18D-9356-4337-4FF0EA0205A9}"/>
                  </a:ext>
                </a:extLst>
              </p:cNvPr>
              <p:cNvSpPr/>
              <p:nvPr/>
            </p:nvSpPr>
            <p:spPr>
              <a:xfrm>
                <a:off x="4768745" y="56160"/>
                <a:ext cx="74980" cy="74980"/>
              </a:xfrm>
              <a:custGeom>
                <a:avLst/>
                <a:gdLst>
                  <a:gd name="connsiteX0" fmla="*/ 74980 w 74980"/>
                  <a:gd name="connsiteY0" fmla="*/ 37490 h 74980"/>
                  <a:gd name="connsiteX1" fmla="*/ 37490 w 74980"/>
                  <a:gd name="connsiteY1" fmla="*/ 74980 h 74980"/>
                  <a:gd name="connsiteX2" fmla="*/ 0 w 74980"/>
                  <a:gd name="connsiteY2" fmla="*/ 37490 h 74980"/>
                  <a:gd name="connsiteX3" fmla="*/ 37490 w 74980"/>
                  <a:gd name="connsiteY3" fmla="*/ 0 h 74980"/>
                  <a:gd name="connsiteX4" fmla="*/ 74980 w 74980"/>
                  <a:gd name="connsiteY4" fmla="*/ 37490 h 7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80" h="74980">
                    <a:moveTo>
                      <a:pt x="74980" y="37490"/>
                    </a:moveTo>
                    <a:cubicBezTo>
                      <a:pt x="74980" y="58195"/>
                      <a:pt x="58195" y="74980"/>
                      <a:pt x="37490" y="74980"/>
                    </a:cubicBezTo>
                    <a:cubicBezTo>
                      <a:pt x="16785" y="74980"/>
                      <a:pt x="0" y="58195"/>
                      <a:pt x="0" y="37490"/>
                    </a:cubicBezTo>
                    <a:cubicBezTo>
                      <a:pt x="0" y="16785"/>
                      <a:pt x="16785" y="0"/>
                      <a:pt x="37490" y="0"/>
                    </a:cubicBezTo>
                    <a:cubicBezTo>
                      <a:pt x="58195" y="0"/>
                      <a:pt x="74980" y="16785"/>
                      <a:pt x="74980" y="37490"/>
                    </a:cubicBezTo>
                    <a:close/>
                  </a:path>
                </a:pathLst>
              </a:custGeom>
              <a:solidFill>
                <a:schemeClr val="accent1"/>
              </a:solidFill>
              <a:ln w="7441" cap="flat">
                <a:noFill/>
                <a:prstDash val="solid"/>
                <a:miter/>
              </a:ln>
            </p:spPr>
            <p:txBody>
              <a:bodyPr rtlCol="0" anchor="ctr"/>
              <a:lstStyle/>
              <a:p>
                <a:endParaRPr lang="en-US"/>
              </a:p>
            </p:txBody>
          </p:sp>
        </p:grpSp>
      </p:grpSp>
      <p:grpSp>
        <p:nvGrpSpPr>
          <p:cNvPr id="147" name="Group 146" descr="Mental Health. Counseling, therapy and behavioral health care provided by partner agencies">
            <a:extLst>
              <a:ext uri="{FF2B5EF4-FFF2-40B4-BE49-F238E27FC236}">
                <a16:creationId xmlns:a16="http://schemas.microsoft.com/office/drawing/2014/main" id="{E06FEEAF-68DF-44E5-5AB6-41F209842AF2}"/>
              </a:ext>
            </a:extLst>
          </p:cNvPr>
          <p:cNvGrpSpPr/>
          <p:nvPr/>
        </p:nvGrpSpPr>
        <p:grpSpPr>
          <a:xfrm>
            <a:off x="7226994" y="1641782"/>
            <a:ext cx="2498724" cy="2640528"/>
            <a:chOff x="4850476" y="1586604"/>
            <a:chExt cx="2498724" cy="2640528"/>
          </a:xfrm>
        </p:grpSpPr>
        <p:grpSp>
          <p:nvGrpSpPr>
            <p:cNvPr id="100" name="Group 99">
              <a:extLst>
                <a:ext uri="{FF2B5EF4-FFF2-40B4-BE49-F238E27FC236}">
                  <a16:creationId xmlns:a16="http://schemas.microsoft.com/office/drawing/2014/main" id="{04B22FE5-13B2-08E7-A57B-EF8404D7CDD0}"/>
                </a:ext>
              </a:extLst>
            </p:cNvPr>
            <p:cNvGrpSpPr/>
            <p:nvPr/>
          </p:nvGrpSpPr>
          <p:grpSpPr>
            <a:xfrm>
              <a:off x="4850476" y="1586604"/>
              <a:ext cx="2498724" cy="2640528"/>
              <a:chOff x="6279264" y="1586604"/>
              <a:chExt cx="2498724" cy="2287961"/>
            </a:xfrm>
          </p:grpSpPr>
          <p:sp>
            <p:nvSpPr>
              <p:cNvPr id="50" name="Rectangle 49">
                <a:extLst>
                  <a:ext uri="{FF2B5EF4-FFF2-40B4-BE49-F238E27FC236}">
                    <a16:creationId xmlns:a16="http://schemas.microsoft.com/office/drawing/2014/main" id="{CC39A1E5-B669-5023-ECFC-11FFC1210CF4}"/>
                  </a:ext>
                </a:extLst>
              </p:cNvPr>
              <p:cNvSpPr/>
              <p:nvPr/>
            </p:nvSpPr>
            <p:spPr>
              <a:xfrm>
                <a:off x="6375280" y="1586604"/>
                <a:ext cx="2304288"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0FCC262A-FC4C-14C4-53B8-CD8F7D0ED860}"/>
                  </a:ext>
                </a:extLst>
              </p:cNvPr>
              <p:cNvSpPr txBox="1"/>
              <p:nvPr/>
            </p:nvSpPr>
            <p:spPr>
              <a:xfrm>
                <a:off x="6375280" y="2423593"/>
                <a:ext cx="2304288" cy="293350"/>
              </a:xfrm>
              <a:prstGeom prst="rect">
                <a:avLst/>
              </a:prstGeom>
              <a:noFill/>
            </p:spPr>
            <p:txBody>
              <a:bodyPr wrap="square" rtlCol="0">
                <a:spAutoFit/>
              </a:bodyPr>
              <a:lstStyle/>
              <a:p>
                <a:pPr algn="ctr"/>
                <a:r>
                  <a:rPr lang="en-US" sz="1600" b="1">
                    <a:solidFill>
                      <a:schemeClr val="tx2"/>
                    </a:solidFill>
                  </a:rPr>
                  <a:t>Mental Health</a:t>
                </a:r>
              </a:p>
            </p:txBody>
          </p:sp>
          <p:sp>
            <p:nvSpPr>
              <p:cNvPr id="52" name="TextBox 51">
                <a:extLst>
                  <a:ext uri="{FF2B5EF4-FFF2-40B4-BE49-F238E27FC236}">
                    <a16:creationId xmlns:a16="http://schemas.microsoft.com/office/drawing/2014/main" id="{3F6CB6DA-743E-B583-11C9-363CC83D64C9}"/>
                  </a:ext>
                </a:extLst>
              </p:cNvPr>
              <p:cNvSpPr txBox="1"/>
              <p:nvPr/>
            </p:nvSpPr>
            <p:spPr>
              <a:xfrm>
                <a:off x="6279264" y="2781170"/>
                <a:ext cx="2498724" cy="1093395"/>
              </a:xfrm>
              <a:prstGeom prst="rect">
                <a:avLst/>
              </a:prstGeom>
              <a:noFill/>
            </p:spPr>
            <p:txBody>
              <a:bodyPr wrap="square" rtlCol="0">
                <a:spAutoFit/>
              </a:bodyPr>
              <a:lstStyle/>
              <a:p>
                <a:pPr algn="ctr"/>
                <a:r>
                  <a:rPr lang="en-US" sz="1600"/>
                  <a:t>Counseling, therapy</a:t>
                </a:r>
              </a:p>
              <a:p>
                <a:pPr algn="ctr"/>
                <a:r>
                  <a:rPr lang="en-US" sz="1600"/>
                  <a:t>and behavioral</a:t>
                </a:r>
              </a:p>
              <a:p>
                <a:pPr algn="ctr"/>
                <a:r>
                  <a:rPr lang="en-US" sz="1600"/>
                  <a:t>health care</a:t>
                </a:r>
              </a:p>
              <a:p>
                <a:pPr algn="ctr"/>
                <a:r>
                  <a:rPr lang="en-US" sz="1100" i="1"/>
                  <a:t>Provided by Partner Agencies</a:t>
                </a:r>
              </a:p>
              <a:p>
                <a:pPr algn="ctr"/>
                <a:endParaRPr lang="en-US" sz="1600" b="1"/>
              </a:p>
            </p:txBody>
          </p:sp>
        </p:grpSp>
        <p:grpSp>
          <p:nvGrpSpPr>
            <p:cNvPr id="129" name="Group 128">
              <a:extLst>
                <a:ext uri="{FF2B5EF4-FFF2-40B4-BE49-F238E27FC236}">
                  <a16:creationId xmlns:a16="http://schemas.microsoft.com/office/drawing/2014/main" id="{ADBF1ACC-2920-BB77-563D-9B4505166DDC}"/>
                </a:ext>
              </a:extLst>
            </p:cNvPr>
            <p:cNvGrpSpPr/>
            <p:nvPr/>
          </p:nvGrpSpPr>
          <p:grpSpPr>
            <a:xfrm>
              <a:off x="5783243" y="1740262"/>
              <a:ext cx="718341" cy="633651"/>
              <a:chOff x="6895811" y="-126930"/>
              <a:chExt cx="718341" cy="633651"/>
            </a:xfrm>
          </p:grpSpPr>
          <p:sp>
            <p:nvSpPr>
              <p:cNvPr id="66" name="Freeform: Shape 65">
                <a:extLst>
                  <a:ext uri="{FF2B5EF4-FFF2-40B4-BE49-F238E27FC236}">
                    <a16:creationId xmlns:a16="http://schemas.microsoft.com/office/drawing/2014/main" id="{95815783-E71F-4B50-0F36-65B7352B72B6}"/>
                  </a:ext>
                </a:extLst>
              </p:cNvPr>
              <p:cNvSpPr/>
              <p:nvPr/>
            </p:nvSpPr>
            <p:spPr>
              <a:xfrm>
                <a:off x="6895811" y="-109786"/>
                <a:ext cx="281881" cy="587849"/>
              </a:xfrm>
              <a:custGeom>
                <a:avLst/>
                <a:gdLst>
                  <a:gd name="connsiteX0" fmla="*/ 0 w 281881"/>
                  <a:gd name="connsiteY0" fmla="*/ 370388 h 587849"/>
                  <a:gd name="connsiteX1" fmla="*/ 29334 w 281881"/>
                  <a:gd name="connsiteY1" fmla="*/ 301109 h 587849"/>
                  <a:gd name="connsiteX2" fmla="*/ 60824 w 281881"/>
                  <a:gd name="connsiteY2" fmla="*/ 174403 h 587849"/>
                  <a:gd name="connsiteX3" fmla="*/ 67624 w 281881"/>
                  <a:gd name="connsiteY3" fmla="*/ 170689 h 587849"/>
                  <a:gd name="connsiteX4" fmla="*/ 119005 w 281881"/>
                  <a:gd name="connsiteY4" fmla="*/ 75674 h 587849"/>
                  <a:gd name="connsiteX5" fmla="*/ 121082 w 281881"/>
                  <a:gd name="connsiteY5" fmla="*/ 75086 h 587849"/>
                  <a:gd name="connsiteX6" fmla="*/ 206798 w 281881"/>
                  <a:gd name="connsiteY6" fmla="*/ 185 h 587849"/>
                  <a:gd name="connsiteX7" fmla="*/ 281881 w 281881"/>
                  <a:gd name="connsiteY7" fmla="*/ 80451 h 587849"/>
                  <a:gd name="connsiteX8" fmla="*/ 281881 w 281881"/>
                  <a:gd name="connsiteY8" fmla="*/ 527433 h 587849"/>
                  <a:gd name="connsiteX9" fmla="*/ 221489 w 281881"/>
                  <a:gd name="connsiteY9" fmla="*/ 587850 h 587849"/>
                  <a:gd name="connsiteX10" fmla="*/ 163837 w 281881"/>
                  <a:gd name="connsiteY10" fmla="*/ 545509 h 587849"/>
                  <a:gd name="connsiteX11" fmla="*/ 58439 w 281881"/>
                  <a:gd name="connsiteY11" fmla="*/ 478102 h 587849"/>
                  <a:gd name="connsiteX12" fmla="*/ 56376 w 281881"/>
                  <a:gd name="connsiteY12" fmla="*/ 458981 h 587849"/>
                  <a:gd name="connsiteX13" fmla="*/ 56376 w 281881"/>
                  <a:gd name="connsiteY13" fmla="*/ 458181 h 587849"/>
                  <a:gd name="connsiteX14" fmla="*/ 0 w 281881"/>
                  <a:gd name="connsiteY14" fmla="*/ 370388 h 58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1881" h="587849">
                    <a:moveTo>
                      <a:pt x="0" y="370388"/>
                    </a:moveTo>
                    <a:cubicBezTo>
                      <a:pt x="-21" y="344274"/>
                      <a:pt x="10566" y="319269"/>
                      <a:pt x="29334" y="301109"/>
                    </a:cubicBezTo>
                    <a:cubicBezTo>
                      <a:pt x="3041" y="257424"/>
                      <a:pt x="17139" y="200696"/>
                      <a:pt x="60824" y="174403"/>
                    </a:cubicBezTo>
                    <a:cubicBezTo>
                      <a:pt x="63038" y="173071"/>
                      <a:pt x="65306" y="171831"/>
                      <a:pt x="67624" y="170689"/>
                    </a:cubicBezTo>
                    <a:cubicBezTo>
                      <a:pt x="55574" y="130263"/>
                      <a:pt x="78578" y="87723"/>
                      <a:pt x="119005" y="75674"/>
                    </a:cubicBezTo>
                    <a:cubicBezTo>
                      <a:pt x="119694" y="75468"/>
                      <a:pt x="120387" y="75273"/>
                      <a:pt x="121082" y="75086"/>
                    </a:cubicBezTo>
                    <a:cubicBezTo>
                      <a:pt x="124068" y="30733"/>
                      <a:pt x="162444" y="-2801"/>
                      <a:pt x="206798" y="185"/>
                    </a:cubicBezTo>
                    <a:cubicBezTo>
                      <a:pt x="249041" y="3029"/>
                      <a:pt x="281858" y="38112"/>
                      <a:pt x="281881" y="80451"/>
                    </a:cubicBezTo>
                    <a:lnTo>
                      <a:pt x="281881" y="527433"/>
                    </a:lnTo>
                    <a:cubicBezTo>
                      <a:pt x="281888" y="560793"/>
                      <a:pt x="254850" y="587842"/>
                      <a:pt x="221489" y="587850"/>
                    </a:cubicBezTo>
                    <a:cubicBezTo>
                      <a:pt x="195083" y="587855"/>
                      <a:pt x="171734" y="570708"/>
                      <a:pt x="163837" y="545509"/>
                    </a:cubicBezTo>
                    <a:cubicBezTo>
                      <a:pt x="116118" y="556000"/>
                      <a:pt x="68930" y="525821"/>
                      <a:pt x="58439" y="478102"/>
                    </a:cubicBezTo>
                    <a:cubicBezTo>
                      <a:pt x="57059" y="471823"/>
                      <a:pt x="56367" y="465411"/>
                      <a:pt x="56376" y="458981"/>
                    </a:cubicBezTo>
                    <a:cubicBezTo>
                      <a:pt x="56376" y="458708"/>
                      <a:pt x="56376" y="458444"/>
                      <a:pt x="56376" y="458181"/>
                    </a:cubicBezTo>
                    <a:cubicBezTo>
                      <a:pt x="22035" y="442457"/>
                      <a:pt x="10" y="408159"/>
                      <a:pt x="0" y="370388"/>
                    </a:cubicBezTo>
                    <a:close/>
                  </a:path>
                </a:pathLst>
              </a:custGeom>
              <a:solidFill>
                <a:schemeClr val="accent1"/>
              </a:solidFill>
              <a:ln w="9029"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0FC1DBAA-2FAD-F9E4-FA7E-A5BC3668A9FA}"/>
                  </a:ext>
                </a:extLst>
              </p:cNvPr>
              <p:cNvSpPr/>
              <p:nvPr/>
            </p:nvSpPr>
            <p:spPr>
              <a:xfrm>
                <a:off x="7434925" y="-126930"/>
                <a:ext cx="74945" cy="74953"/>
              </a:xfrm>
              <a:custGeom>
                <a:avLst/>
                <a:gdLst>
                  <a:gd name="connsiteX0" fmla="*/ 18191 w 74945"/>
                  <a:gd name="connsiteY0" fmla="*/ 74953 h 74953"/>
                  <a:gd name="connsiteX1" fmla="*/ 0 w 74945"/>
                  <a:gd name="connsiteY1" fmla="*/ 56773 h 74953"/>
                  <a:gd name="connsiteX2" fmla="*/ 5325 w 74945"/>
                  <a:gd name="connsiteY2" fmla="*/ 43910 h 74953"/>
                  <a:gd name="connsiteX3" fmla="*/ 43897 w 74945"/>
                  <a:gd name="connsiteY3" fmla="*/ 5329 h 74953"/>
                  <a:gd name="connsiteX4" fmla="*/ 69616 w 74945"/>
                  <a:gd name="connsiteY4" fmla="*/ 5324 h 74953"/>
                  <a:gd name="connsiteX5" fmla="*/ 69621 w 74945"/>
                  <a:gd name="connsiteY5" fmla="*/ 31044 h 74953"/>
                  <a:gd name="connsiteX6" fmla="*/ 31012 w 74945"/>
                  <a:gd name="connsiteY6" fmla="*/ 69625 h 74953"/>
                  <a:gd name="connsiteX7" fmla="*/ 18191 w 74945"/>
                  <a:gd name="connsiteY7" fmla="*/ 74953 h 74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945" h="74953">
                    <a:moveTo>
                      <a:pt x="18191" y="74953"/>
                    </a:moveTo>
                    <a:cubicBezTo>
                      <a:pt x="8147" y="74956"/>
                      <a:pt x="3" y="66816"/>
                      <a:pt x="0" y="56773"/>
                    </a:cubicBezTo>
                    <a:cubicBezTo>
                      <a:pt x="-1" y="51948"/>
                      <a:pt x="1914" y="47322"/>
                      <a:pt x="5325" y="43910"/>
                    </a:cubicBezTo>
                    <a:lnTo>
                      <a:pt x="43897" y="5329"/>
                    </a:lnTo>
                    <a:cubicBezTo>
                      <a:pt x="50998" y="-1775"/>
                      <a:pt x="62513" y="-1776"/>
                      <a:pt x="69616" y="5324"/>
                    </a:cubicBezTo>
                    <a:cubicBezTo>
                      <a:pt x="76720" y="12425"/>
                      <a:pt x="76722" y="23940"/>
                      <a:pt x="69621" y="31044"/>
                    </a:cubicBezTo>
                    <a:lnTo>
                      <a:pt x="31012" y="69625"/>
                    </a:lnTo>
                    <a:cubicBezTo>
                      <a:pt x="27615" y="73032"/>
                      <a:pt x="23002" y="74949"/>
                      <a:pt x="18191" y="74953"/>
                    </a:cubicBezTo>
                    <a:close/>
                  </a:path>
                </a:pathLst>
              </a:custGeom>
              <a:solidFill>
                <a:schemeClr val="accent1"/>
              </a:solidFill>
              <a:ln w="9029"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BC3FDB37-4AAF-C3E3-8297-0E98AF71A1A3}"/>
                  </a:ext>
                </a:extLst>
              </p:cNvPr>
              <p:cNvSpPr/>
              <p:nvPr/>
            </p:nvSpPr>
            <p:spPr>
              <a:xfrm>
                <a:off x="7497670" y="9441"/>
                <a:ext cx="93787" cy="60655"/>
              </a:xfrm>
              <a:custGeom>
                <a:avLst/>
                <a:gdLst>
                  <a:gd name="connsiteX0" fmla="*/ 18206 w 93787"/>
                  <a:gd name="connsiteY0" fmla="*/ 60655 h 60655"/>
                  <a:gd name="connsiteX1" fmla="*/ 0 w 93787"/>
                  <a:gd name="connsiteY1" fmla="*/ 42489 h 60655"/>
                  <a:gd name="connsiteX2" fmla="*/ 11123 w 93787"/>
                  <a:gd name="connsiteY2" fmla="*/ 25711 h 60655"/>
                  <a:gd name="connsiteX3" fmla="*/ 68135 w 93787"/>
                  <a:gd name="connsiteY3" fmla="*/ 1606 h 60655"/>
                  <a:gd name="connsiteX4" fmla="*/ 92182 w 93787"/>
                  <a:gd name="connsiteY4" fmla="*/ 10730 h 60655"/>
                  <a:gd name="connsiteX5" fmla="*/ 83058 w 93787"/>
                  <a:gd name="connsiteY5" fmla="*/ 34775 h 60655"/>
                  <a:gd name="connsiteX6" fmla="*/ 82302 w 93787"/>
                  <a:gd name="connsiteY6" fmla="*/ 35095 h 60655"/>
                  <a:gd name="connsiteX7" fmla="*/ 25280 w 93787"/>
                  <a:gd name="connsiteY7" fmla="*/ 59209 h 60655"/>
                  <a:gd name="connsiteX8" fmla="*/ 18206 w 93787"/>
                  <a:gd name="connsiteY8" fmla="*/ 60655 h 60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787" h="60655">
                    <a:moveTo>
                      <a:pt x="18206" y="60655"/>
                    </a:moveTo>
                    <a:cubicBezTo>
                      <a:pt x="8162" y="60666"/>
                      <a:pt x="11" y="52533"/>
                      <a:pt x="0" y="42489"/>
                    </a:cubicBezTo>
                    <a:cubicBezTo>
                      <a:pt x="-8" y="35168"/>
                      <a:pt x="4376" y="28554"/>
                      <a:pt x="11123" y="25711"/>
                    </a:cubicBezTo>
                    <a:lnTo>
                      <a:pt x="68135" y="1606"/>
                    </a:lnTo>
                    <a:cubicBezTo>
                      <a:pt x="77295" y="-2515"/>
                      <a:pt x="88061" y="1569"/>
                      <a:pt x="92182" y="10730"/>
                    </a:cubicBezTo>
                    <a:cubicBezTo>
                      <a:pt x="96302" y="19889"/>
                      <a:pt x="92217" y="30654"/>
                      <a:pt x="83058" y="34775"/>
                    </a:cubicBezTo>
                    <a:cubicBezTo>
                      <a:pt x="82809" y="34888"/>
                      <a:pt x="82557" y="34994"/>
                      <a:pt x="82302" y="35095"/>
                    </a:cubicBezTo>
                    <a:lnTo>
                      <a:pt x="25280" y="59209"/>
                    </a:lnTo>
                    <a:cubicBezTo>
                      <a:pt x="23042" y="60160"/>
                      <a:pt x="20637" y="60651"/>
                      <a:pt x="18206" y="60655"/>
                    </a:cubicBezTo>
                    <a:close/>
                  </a:path>
                </a:pathLst>
              </a:custGeom>
              <a:solidFill>
                <a:schemeClr val="accent1"/>
              </a:solidFill>
              <a:ln w="9029"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BA192D4F-C8E0-96A3-27AB-F61933A2B42C}"/>
                  </a:ext>
                </a:extLst>
              </p:cNvPr>
              <p:cNvSpPr/>
              <p:nvPr/>
            </p:nvSpPr>
            <p:spPr>
              <a:xfrm>
                <a:off x="7527424" y="168891"/>
                <a:ext cx="86728" cy="36371"/>
              </a:xfrm>
              <a:custGeom>
                <a:avLst/>
                <a:gdLst>
                  <a:gd name="connsiteX0" fmla="*/ 68543 w 86728"/>
                  <a:gd name="connsiteY0" fmla="*/ 36372 h 36371"/>
                  <a:gd name="connsiteX1" fmla="*/ 18186 w 86728"/>
                  <a:gd name="connsiteY1" fmla="*/ 36372 h 36371"/>
                  <a:gd name="connsiteX2" fmla="*/ 0 w 86728"/>
                  <a:gd name="connsiteY2" fmla="*/ 18186 h 36371"/>
                  <a:gd name="connsiteX3" fmla="*/ 18186 w 86728"/>
                  <a:gd name="connsiteY3" fmla="*/ 0 h 36371"/>
                  <a:gd name="connsiteX4" fmla="*/ 68543 w 86728"/>
                  <a:gd name="connsiteY4" fmla="*/ 0 h 36371"/>
                  <a:gd name="connsiteX5" fmla="*/ 86728 w 86728"/>
                  <a:gd name="connsiteY5" fmla="*/ 18186 h 36371"/>
                  <a:gd name="connsiteX6" fmla="*/ 68543 w 86728"/>
                  <a:gd name="connsiteY6" fmla="*/ 36372 h 3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728" h="36371">
                    <a:moveTo>
                      <a:pt x="68543" y="36372"/>
                    </a:moveTo>
                    <a:lnTo>
                      <a:pt x="18186" y="36372"/>
                    </a:lnTo>
                    <a:cubicBezTo>
                      <a:pt x="8142" y="36372"/>
                      <a:pt x="0" y="28230"/>
                      <a:pt x="0" y="18186"/>
                    </a:cubicBezTo>
                    <a:cubicBezTo>
                      <a:pt x="0" y="8142"/>
                      <a:pt x="8142" y="0"/>
                      <a:pt x="18186" y="0"/>
                    </a:cubicBezTo>
                    <a:lnTo>
                      <a:pt x="68543" y="0"/>
                    </a:lnTo>
                    <a:cubicBezTo>
                      <a:pt x="78587" y="0"/>
                      <a:pt x="86728" y="8142"/>
                      <a:pt x="86728" y="18186"/>
                    </a:cubicBezTo>
                    <a:cubicBezTo>
                      <a:pt x="86728" y="28230"/>
                      <a:pt x="78587" y="36372"/>
                      <a:pt x="68543" y="36372"/>
                    </a:cubicBezTo>
                    <a:close/>
                  </a:path>
                </a:pathLst>
              </a:custGeom>
              <a:solidFill>
                <a:schemeClr val="accent1"/>
              </a:solidFill>
              <a:ln w="9029"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F27DE59E-3A6F-27C9-0CAF-6FEE11B17AC0}"/>
                  </a:ext>
                </a:extLst>
              </p:cNvPr>
              <p:cNvSpPr/>
              <p:nvPr/>
            </p:nvSpPr>
            <p:spPr>
              <a:xfrm>
                <a:off x="7520364" y="311910"/>
                <a:ext cx="84680" cy="58435"/>
              </a:xfrm>
              <a:custGeom>
                <a:avLst/>
                <a:gdLst>
                  <a:gd name="connsiteX0" fmla="*/ 66456 w 84680"/>
                  <a:gd name="connsiteY0" fmla="*/ 58436 h 58435"/>
                  <a:gd name="connsiteX1" fmla="*/ 58917 w 84680"/>
                  <a:gd name="connsiteY1" fmla="*/ 56790 h 58435"/>
                  <a:gd name="connsiteX2" fmla="*/ 10634 w 84680"/>
                  <a:gd name="connsiteY2" fmla="*/ 34739 h 58435"/>
                  <a:gd name="connsiteX3" fmla="*/ 1650 w 84680"/>
                  <a:gd name="connsiteY3" fmla="*/ 10634 h 58435"/>
                  <a:gd name="connsiteX4" fmla="*/ 25755 w 84680"/>
                  <a:gd name="connsiteY4" fmla="*/ 1650 h 58435"/>
                  <a:gd name="connsiteX5" fmla="*/ 74030 w 84680"/>
                  <a:gd name="connsiteY5" fmla="*/ 23700 h 58435"/>
                  <a:gd name="connsiteX6" fmla="*/ 83039 w 84680"/>
                  <a:gd name="connsiteY6" fmla="*/ 47789 h 58435"/>
                  <a:gd name="connsiteX7" fmla="*/ 66456 w 84680"/>
                  <a:gd name="connsiteY7" fmla="*/ 58436 h 58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680" h="58435">
                    <a:moveTo>
                      <a:pt x="66456" y="58436"/>
                    </a:moveTo>
                    <a:cubicBezTo>
                      <a:pt x="63854" y="58436"/>
                      <a:pt x="61283" y="57874"/>
                      <a:pt x="58917" y="56790"/>
                    </a:cubicBezTo>
                    <a:lnTo>
                      <a:pt x="10634" y="34739"/>
                    </a:lnTo>
                    <a:cubicBezTo>
                      <a:pt x="1496" y="30564"/>
                      <a:pt x="-2525" y="19771"/>
                      <a:pt x="1650" y="10634"/>
                    </a:cubicBezTo>
                    <a:cubicBezTo>
                      <a:pt x="5826" y="1496"/>
                      <a:pt x="16618" y="-2525"/>
                      <a:pt x="25755" y="1650"/>
                    </a:cubicBezTo>
                    <a:lnTo>
                      <a:pt x="74030" y="23700"/>
                    </a:lnTo>
                    <a:cubicBezTo>
                      <a:pt x="83170" y="27865"/>
                      <a:pt x="87204" y="38650"/>
                      <a:pt x="83039" y="47789"/>
                    </a:cubicBezTo>
                    <a:cubicBezTo>
                      <a:pt x="80079" y="54285"/>
                      <a:pt x="73593" y="58449"/>
                      <a:pt x="66456" y="58436"/>
                    </a:cubicBezTo>
                    <a:close/>
                  </a:path>
                </a:pathLst>
              </a:custGeom>
              <a:solidFill>
                <a:schemeClr val="accent1"/>
              </a:solidFill>
              <a:ln w="9029"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EB9C677-4F68-443B-B350-4D7A3125D3B4}"/>
                  </a:ext>
                </a:extLst>
              </p:cNvPr>
              <p:cNvSpPr/>
              <p:nvPr/>
            </p:nvSpPr>
            <p:spPr>
              <a:xfrm>
                <a:off x="7440381" y="431545"/>
                <a:ext cx="75181" cy="75176"/>
              </a:xfrm>
              <a:custGeom>
                <a:avLst/>
                <a:gdLst>
                  <a:gd name="connsiteX0" fmla="*/ 56963 w 75181"/>
                  <a:gd name="connsiteY0" fmla="*/ 75177 h 75176"/>
                  <a:gd name="connsiteX1" fmla="*/ 44106 w 75181"/>
                  <a:gd name="connsiteY1" fmla="*/ 69848 h 75176"/>
                  <a:gd name="connsiteX2" fmla="*/ 5552 w 75181"/>
                  <a:gd name="connsiteY2" fmla="*/ 31267 h 75176"/>
                  <a:gd name="connsiteX3" fmla="*/ 5105 w 75181"/>
                  <a:gd name="connsiteY3" fmla="*/ 5552 h 75176"/>
                  <a:gd name="connsiteX4" fmla="*/ 30819 w 75181"/>
                  <a:gd name="connsiteY4" fmla="*/ 5105 h 75176"/>
                  <a:gd name="connsiteX5" fmla="*/ 31267 w 75181"/>
                  <a:gd name="connsiteY5" fmla="*/ 5552 h 75176"/>
                  <a:gd name="connsiteX6" fmla="*/ 69848 w 75181"/>
                  <a:gd name="connsiteY6" fmla="*/ 44124 h 75176"/>
                  <a:gd name="connsiteX7" fmla="*/ 69863 w 75181"/>
                  <a:gd name="connsiteY7" fmla="*/ 69843 h 75176"/>
                  <a:gd name="connsiteX8" fmla="*/ 56991 w 75181"/>
                  <a:gd name="connsiteY8" fmla="*/ 75177 h 7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181" h="75176">
                    <a:moveTo>
                      <a:pt x="56963" y="75177"/>
                    </a:moveTo>
                    <a:cubicBezTo>
                      <a:pt x="52141" y="75176"/>
                      <a:pt x="47516" y="73259"/>
                      <a:pt x="44106" y="69848"/>
                    </a:cubicBezTo>
                    <a:lnTo>
                      <a:pt x="5552" y="31267"/>
                    </a:lnTo>
                    <a:cubicBezTo>
                      <a:pt x="-1672" y="24289"/>
                      <a:pt x="-1872" y="12776"/>
                      <a:pt x="5105" y="5552"/>
                    </a:cubicBezTo>
                    <a:cubicBezTo>
                      <a:pt x="12083" y="-1672"/>
                      <a:pt x="23595" y="-1872"/>
                      <a:pt x="30819" y="5105"/>
                    </a:cubicBezTo>
                    <a:cubicBezTo>
                      <a:pt x="30971" y="5251"/>
                      <a:pt x="31120" y="5400"/>
                      <a:pt x="31267" y="5552"/>
                    </a:cubicBezTo>
                    <a:lnTo>
                      <a:pt x="69848" y="44124"/>
                    </a:lnTo>
                    <a:cubicBezTo>
                      <a:pt x="76954" y="51222"/>
                      <a:pt x="76961" y="62737"/>
                      <a:pt x="69863" y="69843"/>
                    </a:cubicBezTo>
                    <a:cubicBezTo>
                      <a:pt x="66450" y="73259"/>
                      <a:pt x="61819" y="75178"/>
                      <a:pt x="56991" y="75177"/>
                    </a:cubicBezTo>
                    <a:close/>
                  </a:path>
                </a:pathLst>
              </a:custGeom>
              <a:solidFill>
                <a:schemeClr val="accent1"/>
              </a:solidFill>
              <a:ln w="9029"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4D146CA-E9F5-B88F-6606-1D64B1639F83}"/>
                  </a:ext>
                </a:extLst>
              </p:cNvPr>
              <p:cNvSpPr/>
              <p:nvPr/>
            </p:nvSpPr>
            <p:spPr>
              <a:xfrm>
                <a:off x="7214063" y="-109923"/>
                <a:ext cx="281881" cy="587965"/>
              </a:xfrm>
              <a:custGeom>
                <a:avLst/>
                <a:gdLst>
                  <a:gd name="connsiteX0" fmla="*/ 281881 w 281881"/>
                  <a:gd name="connsiteY0" fmla="*/ 370526 h 587965"/>
                  <a:gd name="connsiteX1" fmla="*/ 252556 w 281881"/>
                  <a:gd name="connsiteY1" fmla="*/ 301247 h 587965"/>
                  <a:gd name="connsiteX2" fmla="*/ 221060 w 281881"/>
                  <a:gd name="connsiteY2" fmla="*/ 174541 h 587965"/>
                  <a:gd name="connsiteX3" fmla="*/ 214257 w 281881"/>
                  <a:gd name="connsiteY3" fmla="*/ 170827 h 587965"/>
                  <a:gd name="connsiteX4" fmla="*/ 162879 w 281881"/>
                  <a:gd name="connsiteY4" fmla="*/ 75809 h 587965"/>
                  <a:gd name="connsiteX5" fmla="*/ 160809 w 281881"/>
                  <a:gd name="connsiteY5" fmla="*/ 75223 h 587965"/>
                  <a:gd name="connsiteX6" fmla="*/ 75220 w 281881"/>
                  <a:gd name="connsiteY6" fmla="*/ 176 h 587965"/>
                  <a:gd name="connsiteX7" fmla="*/ 0 w 281881"/>
                  <a:gd name="connsiteY7" fmla="*/ 80588 h 587965"/>
                  <a:gd name="connsiteX8" fmla="*/ 0 w 281881"/>
                  <a:gd name="connsiteY8" fmla="*/ 527570 h 587965"/>
                  <a:gd name="connsiteX9" fmla="*/ 60431 w 281881"/>
                  <a:gd name="connsiteY9" fmla="*/ 587966 h 587965"/>
                  <a:gd name="connsiteX10" fmla="*/ 118054 w 281881"/>
                  <a:gd name="connsiteY10" fmla="*/ 545646 h 587965"/>
                  <a:gd name="connsiteX11" fmla="*/ 223442 w 281881"/>
                  <a:gd name="connsiteY11" fmla="*/ 478250 h 587965"/>
                  <a:gd name="connsiteX12" fmla="*/ 225505 w 281881"/>
                  <a:gd name="connsiteY12" fmla="*/ 459118 h 587965"/>
                  <a:gd name="connsiteX13" fmla="*/ 225505 w 281881"/>
                  <a:gd name="connsiteY13" fmla="*/ 458318 h 587965"/>
                  <a:gd name="connsiteX14" fmla="*/ 281881 w 281881"/>
                  <a:gd name="connsiteY14" fmla="*/ 370526 h 587965"/>
                  <a:gd name="connsiteX15" fmla="*/ 124573 w 281881"/>
                  <a:gd name="connsiteY15" fmla="*/ 373399 h 587965"/>
                  <a:gd name="connsiteX16" fmla="*/ 51184 w 281881"/>
                  <a:gd name="connsiteY16" fmla="*/ 271949 h 587965"/>
                  <a:gd name="connsiteX17" fmla="*/ 124573 w 281881"/>
                  <a:gd name="connsiteY17" fmla="*/ 263320 h 587965"/>
                  <a:gd name="connsiteX18" fmla="*/ 197953 w 281881"/>
                  <a:gd name="connsiteY18" fmla="*/ 271949 h 587965"/>
                  <a:gd name="connsiteX19" fmla="*/ 124573 w 281881"/>
                  <a:gd name="connsiteY19" fmla="*/ 373399 h 587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1881" h="587965">
                    <a:moveTo>
                      <a:pt x="281881" y="370526"/>
                    </a:moveTo>
                    <a:cubicBezTo>
                      <a:pt x="281906" y="344412"/>
                      <a:pt x="271322" y="319407"/>
                      <a:pt x="252556" y="301247"/>
                    </a:cubicBezTo>
                    <a:cubicBezTo>
                      <a:pt x="278848" y="257560"/>
                      <a:pt x="264746" y="200832"/>
                      <a:pt x="221060" y="174541"/>
                    </a:cubicBezTo>
                    <a:cubicBezTo>
                      <a:pt x="218846" y="173208"/>
                      <a:pt x="216576" y="171969"/>
                      <a:pt x="214257" y="170827"/>
                    </a:cubicBezTo>
                    <a:cubicBezTo>
                      <a:pt x="226308" y="130400"/>
                      <a:pt x="203305" y="87860"/>
                      <a:pt x="162879" y="75809"/>
                    </a:cubicBezTo>
                    <a:cubicBezTo>
                      <a:pt x="162192" y="75604"/>
                      <a:pt x="161502" y="75409"/>
                      <a:pt x="160809" y="75223"/>
                    </a:cubicBezTo>
                    <a:cubicBezTo>
                      <a:pt x="157898" y="30865"/>
                      <a:pt x="119579" y="-2735"/>
                      <a:pt x="75220" y="176"/>
                    </a:cubicBezTo>
                    <a:cubicBezTo>
                      <a:pt x="32867" y="2954"/>
                      <a:pt x="-50" y="38144"/>
                      <a:pt x="0" y="80588"/>
                    </a:cubicBezTo>
                    <a:lnTo>
                      <a:pt x="0" y="527570"/>
                    </a:lnTo>
                    <a:cubicBezTo>
                      <a:pt x="10" y="560935"/>
                      <a:pt x="27065" y="587975"/>
                      <a:pt x="60431" y="587966"/>
                    </a:cubicBezTo>
                    <a:cubicBezTo>
                      <a:pt x="86819" y="587958"/>
                      <a:pt x="110150" y="570824"/>
                      <a:pt x="118054" y="545646"/>
                    </a:cubicBezTo>
                    <a:cubicBezTo>
                      <a:pt x="165767" y="556137"/>
                      <a:pt x="212950" y="525962"/>
                      <a:pt x="223442" y="478250"/>
                    </a:cubicBezTo>
                    <a:cubicBezTo>
                      <a:pt x="224823" y="471966"/>
                      <a:pt x="225515" y="465551"/>
                      <a:pt x="225505" y="459118"/>
                    </a:cubicBezTo>
                    <a:cubicBezTo>
                      <a:pt x="225505" y="458845"/>
                      <a:pt x="225505" y="458582"/>
                      <a:pt x="225505" y="458318"/>
                    </a:cubicBezTo>
                    <a:cubicBezTo>
                      <a:pt x="259846" y="442594"/>
                      <a:pt x="281871" y="408296"/>
                      <a:pt x="281881" y="370526"/>
                    </a:cubicBezTo>
                    <a:close/>
                    <a:moveTo>
                      <a:pt x="124573" y="373399"/>
                    </a:moveTo>
                    <a:cubicBezTo>
                      <a:pt x="124573" y="373399"/>
                      <a:pt x="51184" y="317277"/>
                      <a:pt x="51184" y="271949"/>
                    </a:cubicBezTo>
                    <a:cubicBezTo>
                      <a:pt x="51184" y="241733"/>
                      <a:pt x="97376" y="209353"/>
                      <a:pt x="124573" y="263320"/>
                    </a:cubicBezTo>
                    <a:cubicBezTo>
                      <a:pt x="151770" y="209353"/>
                      <a:pt x="197953" y="241733"/>
                      <a:pt x="197953" y="271949"/>
                    </a:cubicBezTo>
                    <a:cubicBezTo>
                      <a:pt x="197990" y="317277"/>
                      <a:pt x="124573" y="373399"/>
                      <a:pt x="124573" y="373399"/>
                    </a:cubicBezTo>
                    <a:close/>
                  </a:path>
                </a:pathLst>
              </a:custGeom>
              <a:solidFill>
                <a:schemeClr val="accent1"/>
              </a:solidFill>
              <a:ln w="9029" cap="flat">
                <a:noFill/>
                <a:prstDash val="solid"/>
                <a:miter/>
              </a:ln>
            </p:spPr>
            <p:txBody>
              <a:bodyPr rtlCol="0" anchor="ctr"/>
              <a:lstStyle/>
              <a:p>
                <a:endParaRPr lang="en-US"/>
              </a:p>
            </p:txBody>
          </p:sp>
        </p:grpSp>
      </p:grpSp>
      <p:grpSp>
        <p:nvGrpSpPr>
          <p:cNvPr id="148" name="Group 147" descr="Job support. Training, job placement and career development provided by partner agencies">
            <a:extLst>
              <a:ext uri="{FF2B5EF4-FFF2-40B4-BE49-F238E27FC236}">
                <a16:creationId xmlns:a16="http://schemas.microsoft.com/office/drawing/2014/main" id="{5483E59F-1B38-3930-9E68-244EB7DD2B37}"/>
              </a:ext>
            </a:extLst>
          </p:cNvPr>
          <p:cNvGrpSpPr/>
          <p:nvPr/>
        </p:nvGrpSpPr>
        <p:grpSpPr>
          <a:xfrm>
            <a:off x="9689234" y="1645080"/>
            <a:ext cx="2304289" cy="2625139"/>
            <a:chOff x="7317862" y="1586604"/>
            <a:chExt cx="2304289" cy="2625139"/>
          </a:xfrm>
        </p:grpSpPr>
        <p:grpSp>
          <p:nvGrpSpPr>
            <p:cNvPr id="99" name="Group 98">
              <a:extLst>
                <a:ext uri="{FF2B5EF4-FFF2-40B4-BE49-F238E27FC236}">
                  <a16:creationId xmlns:a16="http://schemas.microsoft.com/office/drawing/2014/main" id="{A20A7ECE-75F6-9602-FE5A-9E9D9C879CCF}"/>
                </a:ext>
              </a:extLst>
            </p:cNvPr>
            <p:cNvGrpSpPr/>
            <p:nvPr/>
          </p:nvGrpSpPr>
          <p:grpSpPr>
            <a:xfrm>
              <a:off x="7317862" y="1586604"/>
              <a:ext cx="2304289" cy="2625139"/>
              <a:chOff x="8954514" y="1586604"/>
              <a:chExt cx="2304289" cy="2274627"/>
            </a:xfrm>
          </p:grpSpPr>
          <p:sp>
            <p:nvSpPr>
              <p:cNvPr id="56" name="Rectangle 55">
                <a:extLst>
                  <a:ext uri="{FF2B5EF4-FFF2-40B4-BE49-F238E27FC236}">
                    <a16:creationId xmlns:a16="http://schemas.microsoft.com/office/drawing/2014/main" id="{3FAD24D1-57AB-552B-E0F3-D7CE32E9CFD9}"/>
                  </a:ext>
                </a:extLst>
              </p:cNvPr>
              <p:cNvSpPr/>
              <p:nvPr/>
            </p:nvSpPr>
            <p:spPr>
              <a:xfrm>
                <a:off x="8954515" y="1586604"/>
                <a:ext cx="2304288"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AD04012C-AC1B-58DD-4D35-14B3B2EEA3DB}"/>
                  </a:ext>
                </a:extLst>
              </p:cNvPr>
              <p:cNvSpPr txBox="1"/>
              <p:nvPr/>
            </p:nvSpPr>
            <p:spPr>
              <a:xfrm>
                <a:off x="8954514" y="2423593"/>
                <a:ext cx="2304289" cy="293350"/>
              </a:xfrm>
              <a:prstGeom prst="rect">
                <a:avLst/>
              </a:prstGeom>
              <a:noFill/>
            </p:spPr>
            <p:txBody>
              <a:bodyPr wrap="square" rtlCol="0">
                <a:spAutoFit/>
              </a:bodyPr>
              <a:lstStyle/>
              <a:p>
                <a:pPr algn="ctr"/>
                <a:r>
                  <a:rPr lang="en-US" sz="1600" b="1">
                    <a:solidFill>
                      <a:schemeClr val="tx2"/>
                    </a:solidFill>
                  </a:rPr>
                  <a:t>Job Support</a:t>
                </a:r>
              </a:p>
            </p:txBody>
          </p:sp>
          <p:sp>
            <p:nvSpPr>
              <p:cNvPr id="58" name="TextBox 57">
                <a:extLst>
                  <a:ext uri="{FF2B5EF4-FFF2-40B4-BE49-F238E27FC236}">
                    <a16:creationId xmlns:a16="http://schemas.microsoft.com/office/drawing/2014/main" id="{AAD0EDB5-4A8E-32F0-881A-70A9CDC9A677}"/>
                  </a:ext>
                </a:extLst>
              </p:cNvPr>
              <p:cNvSpPr txBox="1"/>
              <p:nvPr/>
            </p:nvSpPr>
            <p:spPr>
              <a:xfrm>
                <a:off x="8954514" y="2781170"/>
                <a:ext cx="2304289" cy="1080061"/>
              </a:xfrm>
              <a:prstGeom prst="rect">
                <a:avLst/>
              </a:prstGeom>
              <a:noFill/>
            </p:spPr>
            <p:txBody>
              <a:bodyPr wrap="square" rtlCol="0">
                <a:spAutoFit/>
              </a:bodyPr>
              <a:lstStyle/>
              <a:p>
                <a:pPr algn="ctr"/>
                <a:r>
                  <a:rPr lang="en-US" sz="1600"/>
                  <a:t>Training, job placement and </a:t>
                </a:r>
              </a:p>
              <a:p>
                <a:pPr algn="ctr"/>
                <a:r>
                  <a:rPr lang="en-US" sz="1600"/>
                  <a:t>career development</a:t>
                </a:r>
              </a:p>
              <a:p>
                <a:pPr algn="ctr"/>
                <a:r>
                  <a:rPr lang="en-US" sz="1100" i="1"/>
                  <a:t>Provided by Partner Agencies</a:t>
                </a:r>
              </a:p>
              <a:p>
                <a:pPr algn="ctr"/>
                <a:endParaRPr lang="en-US" sz="1600" b="1"/>
              </a:p>
            </p:txBody>
          </p:sp>
        </p:grpSp>
        <p:pic>
          <p:nvPicPr>
            <p:cNvPr id="131" name="Graphic 130" descr="Laptop with solid fill">
              <a:extLst>
                <a:ext uri="{FF2B5EF4-FFF2-40B4-BE49-F238E27FC236}">
                  <a16:creationId xmlns:a16="http://schemas.microsoft.com/office/drawing/2014/main" id="{29B8B8F1-7AA4-8FD8-1D17-F4CD0F2429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12806" y="1620782"/>
              <a:ext cx="914400" cy="914400"/>
            </a:xfrm>
            <a:prstGeom prst="rect">
              <a:avLst/>
            </a:prstGeom>
          </p:spPr>
        </p:pic>
      </p:grpSp>
      <p:grpSp>
        <p:nvGrpSpPr>
          <p:cNvPr id="151" name="Group 150" descr="Basic needs. Clothing, hygiene supplies and transportation provided by Campus for Hope">
            <a:extLst>
              <a:ext uri="{FF2B5EF4-FFF2-40B4-BE49-F238E27FC236}">
                <a16:creationId xmlns:a16="http://schemas.microsoft.com/office/drawing/2014/main" id="{B6760BCD-9A7B-ED75-8B2F-8BF67CE32BA6}"/>
              </a:ext>
            </a:extLst>
          </p:cNvPr>
          <p:cNvGrpSpPr/>
          <p:nvPr/>
        </p:nvGrpSpPr>
        <p:grpSpPr>
          <a:xfrm>
            <a:off x="248193" y="4058439"/>
            <a:ext cx="2304289" cy="2373093"/>
            <a:chOff x="2575121" y="3991913"/>
            <a:chExt cx="2304289" cy="2373093"/>
          </a:xfrm>
        </p:grpSpPr>
        <p:grpSp>
          <p:nvGrpSpPr>
            <p:cNvPr id="111" name="Group 110">
              <a:extLst>
                <a:ext uri="{FF2B5EF4-FFF2-40B4-BE49-F238E27FC236}">
                  <a16:creationId xmlns:a16="http://schemas.microsoft.com/office/drawing/2014/main" id="{E2125E1E-6DDE-91F0-449B-73D8B509E06B}"/>
                </a:ext>
              </a:extLst>
            </p:cNvPr>
            <p:cNvGrpSpPr/>
            <p:nvPr/>
          </p:nvGrpSpPr>
          <p:grpSpPr>
            <a:xfrm>
              <a:off x="2575121" y="3991913"/>
              <a:ext cx="2304289" cy="2373093"/>
              <a:chOff x="3736568" y="1586604"/>
              <a:chExt cx="2304289" cy="2053450"/>
            </a:xfrm>
          </p:grpSpPr>
          <p:sp>
            <p:nvSpPr>
              <p:cNvPr id="112" name="Rectangle 111">
                <a:extLst>
                  <a:ext uri="{FF2B5EF4-FFF2-40B4-BE49-F238E27FC236}">
                    <a16:creationId xmlns:a16="http://schemas.microsoft.com/office/drawing/2014/main" id="{8E94C7AF-32C2-B855-0058-F2E3BE90D2A9}"/>
                  </a:ext>
                </a:extLst>
              </p:cNvPr>
              <p:cNvSpPr/>
              <p:nvPr/>
            </p:nvSpPr>
            <p:spPr>
              <a:xfrm>
                <a:off x="3736569" y="1586604"/>
                <a:ext cx="2304288"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a:extLst>
                  <a:ext uri="{FF2B5EF4-FFF2-40B4-BE49-F238E27FC236}">
                    <a16:creationId xmlns:a16="http://schemas.microsoft.com/office/drawing/2014/main" id="{47E59BD0-C009-FFFE-822D-E6FE512983E4}"/>
                  </a:ext>
                </a:extLst>
              </p:cNvPr>
              <p:cNvSpPr txBox="1"/>
              <p:nvPr/>
            </p:nvSpPr>
            <p:spPr>
              <a:xfrm>
                <a:off x="3749812" y="2423593"/>
                <a:ext cx="2291045" cy="292953"/>
              </a:xfrm>
              <a:prstGeom prst="rect">
                <a:avLst/>
              </a:prstGeom>
              <a:noFill/>
            </p:spPr>
            <p:txBody>
              <a:bodyPr wrap="square" rtlCol="0">
                <a:spAutoFit/>
              </a:bodyPr>
              <a:lstStyle/>
              <a:p>
                <a:pPr algn="ctr"/>
                <a:r>
                  <a:rPr lang="en-US" sz="1600" b="1">
                    <a:solidFill>
                      <a:schemeClr val="tx2"/>
                    </a:solidFill>
                  </a:rPr>
                  <a:t>Basic Needs</a:t>
                </a:r>
              </a:p>
            </p:txBody>
          </p:sp>
          <p:sp>
            <p:nvSpPr>
              <p:cNvPr id="114" name="TextBox 113">
                <a:extLst>
                  <a:ext uri="{FF2B5EF4-FFF2-40B4-BE49-F238E27FC236}">
                    <a16:creationId xmlns:a16="http://schemas.microsoft.com/office/drawing/2014/main" id="{0AD13503-D781-CA60-2A59-E598B15EB829}"/>
                  </a:ext>
                </a:extLst>
              </p:cNvPr>
              <p:cNvSpPr txBox="1"/>
              <p:nvPr/>
            </p:nvSpPr>
            <p:spPr>
              <a:xfrm>
                <a:off x="3736568" y="2781170"/>
                <a:ext cx="2304289" cy="858884"/>
              </a:xfrm>
              <a:prstGeom prst="rect">
                <a:avLst/>
              </a:prstGeom>
              <a:noFill/>
            </p:spPr>
            <p:txBody>
              <a:bodyPr wrap="square" rtlCol="0">
                <a:spAutoFit/>
              </a:bodyPr>
              <a:lstStyle/>
              <a:p>
                <a:pPr algn="ctr"/>
                <a:r>
                  <a:rPr lang="en-US" sz="1600"/>
                  <a:t>Clothing, hygiene supplies and transportation</a:t>
                </a:r>
              </a:p>
              <a:p>
                <a:pPr algn="ctr"/>
                <a:r>
                  <a:rPr lang="en-US" sz="1050" b="1" i="1">
                    <a:solidFill>
                      <a:schemeClr val="accent1"/>
                    </a:solidFill>
                  </a:rPr>
                  <a:t>Provided by Campus for Hope</a:t>
                </a:r>
                <a:endParaRPr lang="en-US" sz="1100" b="1" i="1">
                  <a:solidFill>
                    <a:schemeClr val="accent1"/>
                  </a:solidFill>
                </a:endParaRPr>
              </a:p>
            </p:txBody>
          </p:sp>
        </p:grpSp>
        <p:pic>
          <p:nvPicPr>
            <p:cNvPr id="137" name="Graphic 136" descr="Shirt with solid fill">
              <a:extLst>
                <a:ext uri="{FF2B5EF4-FFF2-40B4-BE49-F238E27FC236}">
                  <a16:creationId xmlns:a16="http://schemas.microsoft.com/office/drawing/2014/main" id="{2D657AD0-35FB-A6BC-A44A-A20C829814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77821" y="4130584"/>
              <a:ext cx="712132" cy="712132"/>
            </a:xfrm>
            <a:prstGeom prst="rect">
              <a:avLst/>
            </a:prstGeom>
          </p:spPr>
        </p:pic>
      </p:grpSp>
      <p:grpSp>
        <p:nvGrpSpPr>
          <p:cNvPr id="150" name="Group 149" descr="Education support. Help with GED, high school equivalency classes and more provided by partner agencies">
            <a:extLst>
              <a:ext uri="{FF2B5EF4-FFF2-40B4-BE49-F238E27FC236}">
                <a16:creationId xmlns:a16="http://schemas.microsoft.com/office/drawing/2014/main" id="{6CAE4ED2-E1AA-F863-D45F-6DAFB6BEA445}"/>
              </a:ext>
            </a:extLst>
          </p:cNvPr>
          <p:cNvGrpSpPr/>
          <p:nvPr/>
        </p:nvGrpSpPr>
        <p:grpSpPr>
          <a:xfrm>
            <a:off x="2592616" y="4050791"/>
            <a:ext cx="2305868" cy="2380788"/>
            <a:chOff x="205285" y="3991913"/>
            <a:chExt cx="2305868" cy="2380788"/>
          </a:xfrm>
        </p:grpSpPr>
        <p:grpSp>
          <p:nvGrpSpPr>
            <p:cNvPr id="107" name="Group 106">
              <a:extLst>
                <a:ext uri="{FF2B5EF4-FFF2-40B4-BE49-F238E27FC236}">
                  <a16:creationId xmlns:a16="http://schemas.microsoft.com/office/drawing/2014/main" id="{10A8DCE9-5237-DB00-E4B9-D3AC4F87675B}"/>
                </a:ext>
              </a:extLst>
            </p:cNvPr>
            <p:cNvGrpSpPr/>
            <p:nvPr/>
          </p:nvGrpSpPr>
          <p:grpSpPr>
            <a:xfrm>
              <a:off x="205285" y="3991913"/>
              <a:ext cx="2305868" cy="2380788"/>
              <a:chOff x="1256482" y="1586604"/>
              <a:chExt cx="2305868" cy="2060109"/>
            </a:xfrm>
          </p:grpSpPr>
          <p:sp>
            <p:nvSpPr>
              <p:cNvPr id="108" name="Rectangle 107">
                <a:extLst>
                  <a:ext uri="{FF2B5EF4-FFF2-40B4-BE49-F238E27FC236}">
                    <a16:creationId xmlns:a16="http://schemas.microsoft.com/office/drawing/2014/main" id="{3FCAE2FA-50C5-D591-CC85-2A75BBAFF132}"/>
                  </a:ext>
                </a:extLst>
              </p:cNvPr>
              <p:cNvSpPr/>
              <p:nvPr/>
            </p:nvSpPr>
            <p:spPr>
              <a:xfrm>
                <a:off x="1257300" y="1586604"/>
                <a:ext cx="2305050"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a:extLst>
                  <a:ext uri="{FF2B5EF4-FFF2-40B4-BE49-F238E27FC236}">
                    <a16:creationId xmlns:a16="http://schemas.microsoft.com/office/drawing/2014/main" id="{FC529272-E7AF-CCBF-DA20-4CED0D943D80}"/>
                  </a:ext>
                </a:extLst>
              </p:cNvPr>
              <p:cNvSpPr txBox="1"/>
              <p:nvPr/>
            </p:nvSpPr>
            <p:spPr>
              <a:xfrm>
                <a:off x="1256482" y="2423593"/>
                <a:ext cx="2305051" cy="292953"/>
              </a:xfrm>
              <a:prstGeom prst="rect">
                <a:avLst/>
              </a:prstGeom>
              <a:noFill/>
            </p:spPr>
            <p:txBody>
              <a:bodyPr wrap="square" rtlCol="0">
                <a:spAutoFit/>
              </a:bodyPr>
              <a:lstStyle/>
              <a:p>
                <a:pPr algn="ctr"/>
                <a:r>
                  <a:rPr lang="en-US" sz="1600" b="1">
                    <a:solidFill>
                      <a:schemeClr val="tx2"/>
                    </a:solidFill>
                  </a:rPr>
                  <a:t>Education Support</a:t>
                </a:r>
              </a:p>
            </p:txBody>
          </p:sp>
          <p:sp>
            <p:nvSpPr>
              <p:cNvPr id="110" name="TextBox 109">
                <a:extLst>
                  <a:ext uri="{FF2B5EF4-FFF2-40B4-BE49-F238E27FC236}">
                    <a16:creationId xmlns:a16="http://schemas.microsoft.com/office/drawing/2014/main" id="{86C9DDD9-5531-4ABD-74BD-9D4F60216396}"/>
                  </a:ext>
                </a:extLst>
              </p:cNvPr>
              <p:cNvSpPr txBox="1"/>
              <p:nvPr/>
            </p:nvSpPr>
            <p:spPr>
              <a:xfrm>
                <a:off x="1256482" y="2781170"/>
                <a:ext cx="2303560" cy="865543"/>
              </a:xfrm>
              <a:prstGeom prst="rect">
                <a:avLst/>
              </a:prstGeom>
              <a:noFill/>
            </p:spPr>
            <p:txBody>
              <a:bodyPr wrap="square" rtlCol="0">
                <a:spAutoFit/>
              </a:bodyPr>
              <a:lstStyle/>
              <a:p>
                <a:pPr algn="ctr"/>
                <a:r>
                  <a:rPr lang="en-US" sz="1600"/>
                  <a:t>Help with GED, high school equivalency</a:t>
                </a:r>
              </a:p>
              <a:p>
                <a:pPr algn="ctr"/>
                <a:r>
                  <a:rPr lang="en-US" sz="1600"/>
                  <a:t>classes and more</a:t>
                </a:r>
              </a:p>
              <a:p>
                <a:pPr algn="ctr"/>
                <a:r>
                  <a:rPr lang="en-US" sz="1100" i="1"/>
                  <a:t>Provided by Partner Agencies</a:t>
                </a:r>
              </a:p>
            </p:txBody>
          </p:sp>
        </p:grpSp>
        <p:pic>
          <p:nvPicPr>
            <p:cNvPr id="135" name="Graphic 134" descr="Graduation cap with solid fill">
              <a:extLst>
                <a:ext uri="{FF2B5EF4-FFF2-40B4-BE49-F238E27FC236}">
                  <a16:creationId xmlns:a16="http://schemas.microsoft.com/office/drawing/2014/main" id="{6D37AB17-58E1-22CB-4FD0-8ED3E7A70FB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9865" y="4031115"/>
              <a:ext cx="914400" cy="914400"/>
            </a:xfrm>
            <a:prstGeom prst="rect">
              <a:avLst/>
            </a:prstGeom>
          </p:spPr>
        </p:pic>
      </p:grpSp>
      <p:grpSp>
        <p:nvGrpSpPr>
          <p:cNvPr id="152" name="Group 151" descr="Legal support. Access to legal aid and advocacy provided by partner agencies">
            <a:extLst>
              <a:ext uri="{FF2B5EF4-FFF2-40B4-BE49-F238E27FC236}">
                <a16:creationId xmlns:a16="http://schemas.microsoft.com/office/drawing/2014/main" id="{D484EAC3-50DA-4CE0-41B8-238160583397}"/>
              </a:ext>
            </a:extLst>
          </p:cNvPr>
          <p:cNvGrpSpPr/>
          <p:nvPr/>
        </p:nvGrpSpPr>
        <p:grpSpPr>
          <a:xfrm>
            <a:off x="4850476" y="4058439"/>
            <a:ext cx="2498724" cy="2627008"/>
            <a:chOff x="4850476" y="3991913"/>
            <a:chExt cx="2498724" cy="2627008"/>
          </a:xfrm>
        </p:grpSpPr>
        <p:grpSp>
          <p:nvGrpSpPr>
            <p:cNvPr id="115" name="Group 114">
              <a:extLst>
                <a:ext uri="{FF2B5EF4-FFF2-40B4-BE49-F238E27FC236}">
                  <a16:creationId xmlns:a16="http://schemas.microsoft.com/office/drawing/2014/main" id="{549AC889-9566-83E4-BE14-88489D1FC413}"/>
                </a:ext>
              </a:extLst>
            </p:cNvPr>
            <p:cNvGrpSpPr/>
            <p:nvPr/>
          </p:nvGrpSpPr>
          <p:grpSpPr>
            <a:xfrm>
              <a:off x="4850476" y="3991913"/>
              <a:ext cx="2498724" cy="2627008"/>
              <a:chOff x="6279264" y="1586604"/>
              <a:chExt cx="2498724" cy="2273166"/>
            </a:xfrm>
          </p:grpSpPr>
          <p:sp>
            <p:nvSpPr>
              <p:cNvPr id="116" name="Rectangle 115">
                <a:extLst>
                  <a:ext uri="{FF2B5EF4-FFF2-40B4-BE49-F238E27FC236}">
                    <a16:creationId xmlns:a16="http://schemas.microsoft.com/office/drawing/2014/main" id="{EC449C07-B12C-3811-8D20-4D92936F6256}"/>
                  </a:ext>
                </a:extLst>
              </p:cNvPr>
              <p:cNvSpPr/>
              <p:nvPr/>
            </p:nvSpPr>
            <p:spPr>
              <a:xfrm>
                <a:off x="6375280" y="1586604"/>
                <a:ext cx="2304288"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extBox 116">
                <a:extLst>
                  <a:ext uri="{FF2B5EF4-FFF2-40B4-BE49-F238E27FC236}">
                    <a16:creationId xmlns:a16="http://schemas.microsoft.com/office/drawing/2014/main" id="{ACD9E109-2A8B-0F10-CFE4-1B937A99D298}"/>
                  </a:ext>
                </a:extLst>
              </p:cNvPr>
              <p:cNvSpPr txBox="1"/>
              <p:nvPr/>
            </p:nvSpPr>
            <p:spPr>
              <a:xfrm>
                <a:off x="6375280" y="2423593"/>
                <a:ext cx="2304288" cy="292953"/>
              </a:xfrm>
              <a:prstGeom prst="rect">
                <a:avLst/>
              </a:prstGeom>
              <a:noFill/>
            </p:spPr>
            <p:txBody>
              <a:bodyPr wrap="square" rtlCol="0">
                <a:spAutoFit/>
              </a:bodyPr>
              <a:lstStyle/>
              <a:p>
                <a:pPr algn="ctr"/>
                <a:r>
                  <a:rPr lang="en-US" sz="1600" b="1">
                    <a:solidFill>
                      <a:schemeClr val="tx2"/>
                    </a:solidFill>
                  </a:rPr>
                  <a:t>Legal Support</a:t>
                </a:r>
              </a:p>
            </p:txBody>
          </p:sp>
          <p:sp>
            <p:nvSpPr>
              <p:cNvPr id="118" name="TextBox 117">
                <a:extLst>
                  <a:ext uri="{FF2B5EF4-FFF2-40B4-BE49-F238E27FC236}">
                    <a16:creationId xmlns:a16="http://schemas.microsoft.com/office/drawing/2014/main" id="{53B798B0-10DA-97DC-D756-8F8CE39C4E28}"/>
                  </a:ext>
                </a:extLst>
              </p:cNvPr>
              <p:cNvSpPr txBox="1"/>
              <p:nvPr/>
            </p:nvSpPr>
            <p:spPr>
              <a:xfrm>
                <a:off x="6279264" y="2781170"/>
                <a:ext cx="2498724" cy="1078600"/>
              </a:xfrm>
              <a:prstGeom prst="rect">
                <a:avLst/>
              </a:prstGeom>
              <a:noFill/>
            </p:spPr>
            <p:txBody>
              <a:bodyPr wrap="square" rtlCol="0">
                <a:spAutoFit/>
              </a:bodyPr>
              <a:lstStyle/>
              <a:p>
                <a:pPr algn="ctr"/>
                <a:r>
                  <a:rPr lang="en-US" sz="1600"/>
                  <a:t>Access to legal </a:t>
                </a:r>
              </a:p>
              <a:p>
                <a:pPr algn="ctr"/>
                <a:r>
                  <a:rPr lang="en-US" sz="1600"/>
                  <a:t>aid and advocacy</a:t>
                </a:r>
              </a:p>
              <a:p>
                <a:pPr algn="ctr"/>
                <a:endParaRPr lang="en-US" sz="1600"/>
              </a:p>
              <a:p>
                <a:pPr algn="ctr"/>
                <a:r>
                  <a:rPr lang="en-US" sz="1100" i="1"/>
                  <a:t>Provided by Partner Agencies</a:t>
                </a:r>
              </a:p>
              <a:p>
                <a:pPr algn="ctr"/>
                <a:endParaRPr lang="en-US" sz="1600"/>
              </a:p>
            </p:txBody>
          </p:sp>
        </p:grpSp>
        <p:pic>
          <p:nvPicPr>
            <p:cNvPr id="139" name="Graphic 138" descr="Scales of justice with solid fill">
              <a:extLst>
                <a:ext uri="{FF2B5EF4-FFF2-40B4-BE49-F238E27FC236}">
                  <a16:creationId xmlns:a16="http://schemas.microsoft.com/office/drawing/2014/main" id="{726827AB-5B89-AFBF-8116-5D3FB16FFA5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723712" y="4129301"/>
              <a:ext cx="744575" cy="744575"/>
            </a:xfrm>
            <a:prstGeom prst="rect">
              <a:avLst/>
            </a:prstGeom>
          </p:spPr>
        </p:pic>
      </p:grpSp>
      <p:grpSp>
        <p:nvGrpSpPr>
          <p:cNvPr id="153" name="Group 152" descr="Family services. Childcare and support for parents and families provided by partner agencies">
            <a:extLst>
              <a:ext uri="{FF2B5EF4-FFF2-40B4-BE49-F238E27FC236}">
                <a16:creationId xmlns:a16="http://schemas.microsoft.com/office/drawing/2014/main" id="{96FA38BF-4D12-00E9-DD89-EEB708890E9E}"/>
              </a:ext>
            </a:extLst>
          </p:cNvPr>
          <p:cNvGrpSpPr/>
          <p:nvPr/>
        </p:nvGrpSpPr>
        <p:grpSpPr>
          <a:xfrm>
            <a:off x="7317862" y="4058439"/>
            <a:ext cx="2304289" cy="2627009"/>
            <a:chOff x="7317862" y="3991913"/>
            <a:chExt cx="2304289" cy="2627009"/>
          </a:xfrm>
        </p:grpSpPr>
        <p:grpSp>
          <p:nvGrpSpPr>
            <p:cNvPr id="119" name="Group 118">
              <a:extLst>
                <a:ext uri="{FF2B5EF4-FFF2-40B4-BE49-F238E27FC236}">
                  <a16:creationId xmlns:a16="http://schemas.microsoft.com/office/drawing/2014/main" id="{EEEE9E20-3445-711C-B2E8-3090286221BF}"/>
                </a:ext>
              </a:extLst>
            </p:cNvPr>
            <p:cNvGrpSpPr/>
            <p:nvPr/>
          </p:nvGrpSpPr>
          <p:grpSpPr>
            <a:xfrm>
              <a:off x="7317862" y="3991913"/>
              <a:ext cx="2304289" cy="2627009"/>
              <a:chOff x="8954514" y="1586604"/>
              <a:chExt cx="2304289" cy="2273165"/>
            </a:xfrm>
          </p:grpSpPr>
          <p:sp>
            <p:nvSpPr>
              <p:cNvPr id="120" name="Rectangle 119">
                <a:extLst>
                  <a:ext uri="{FF2B5EF4-FFF2-40B4-BE49-F238E27FC236}">
                    <a16:creationId xmlns:a16="http://schemas.microsoft.com/office/drawing/2014/main" id="{2CFFACC5-E919-B868-7CEB-B94C32336DC7}"/>
                  </a:ext>
                </a:extLst>
              </p:cNvPr>
              <p:cNvSpPr/>
              <p:nvPr/>
            </p:nvSpPr>
            <p:spPr>
              <a:xfrm>
                <a:off x="8954515" y="1586604"/>
                <a:ext cx="2304288"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E8454CE2-8E4D-0BD5-4F22-4FADFA62022D}"/>
                  </a:ext>
                </a:extLst>
              </p:cNvPr>
              <p:cNvSpPr txBox="1"/>
              <p:nvPr/>
            </p:nvSpPr>
            <p:spPr>
              <a:xfrm>
                <a:off x="8954514" y="2423593"/>
                <a:ext cx="2304289" cy="292953"/>
              </a:xfrm>
              <a:prstGeom prst="rect">
                <a:avLst/>
              </a:prstGeom>
              <a:noFill/>
            </p:spPr>
            <p:txBody>
              <a:bodyPr wrap="square" rtlCol="0">
                <a:spAutoFit/>
              </a:bodyPr>
              <a:lstStyle/>
              <a:p>
                <a:pPr algn="ctr"/>
                <a:r>
                  <a:rPr lang="en-US" sz="1600" b="1">
                    <a:solidFill>
                      <a:schemeClr val="tx2"/>
                    </a:solidFill>
                  </a:rPr>
                  <a:t>Family Services</a:t>
                </a:r>
              </a:p>
            </p:txBody>
          </p:sp>
          <p:sp>
            <p:nvSpPr>
              <p:cNvPr id="122" name="TextBox 121">
                <a:extLst>
                  <a:ext uri="{FF2B5EF4-FFF2-40B4-BE49-F238E27FC236}">
                    <a16:creationId xmlns:a16="http://schemas.microsoft.com/office/drawing/2014/main" id="{8E1F648C-7D9E-C005-4D7E-6E36CECAB416}"/>
                  </a:ext>
                </a:extLst>
              </p:cNvPr>
              <p:cNvSpPr txBox="1"/>
              <p:nvPr/>
            </p:nvSpPr>
            <p:spPr>
              <a:xfrm>
                <a:off x="8954514" y="2781170"/>
                <a:ext cx="2304289" cy="1078599"/>
              </a:xfrm>
              <a:prstGeom prst="rect">
                <a:avLst/>
              </a:prstGeom>
              <a:noFill/>
            </p:spPr>
            <p:txBody>
              <a:bodyPr wrap="square" rtlCol="0">
                <a:spAutoFit/>
              </a:bodyPr>
              <a:lstStyle/>
              <a:p>
                <a:pPr algn="ctr"/>
                <a:r>
                  <a:rPr lang="en-US" sz="1600"/>
                  <a:t>Childcare and support for parents and families</a:t>
                </a:r>
              </a:p>
              <a:p>
                <a:pPr algn="ctr"/>
                <a:r>
                  <a:rPr lang="en-US" sz="1100" i="1"/>
                  <a:t>Provided by Partner Agencies</a:t>
                </a:r>
              </a:p>
              <a:p>
                <a:pPr algn="ctr"/>
                <a:endParaRPr lang="en-US" sz="1600"/>
              </a:p>
            </p:txBody>
          </p:sp>
        </p:grpSp>
        <p:pic>
          <p:nvPicPr>
            <p:cNvPr id="141" name="Graphic 140" descr="Woman with baby with solid fill">
              <a:extLst>
                <a:ext uri="{FF2B5EF4-FFF2-40B4-BE49-F238E27FC236}">
                  <a16:creationId xmlns:a16="http://schemas.microsoft.com/office/drawing/2014/main" id="{FC50E2F7-58F0-226C-7968-72B68B63021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85529" y="4069975"/>
              <a:ext cx="781654" cy="781654"/>
            </a:xfrm>
            <a:prstGeom prst="rect">
              <a:avLst/>
            </a:prstGeom>
          </p:spPr>
        </p:pic>
      </p:grpSp>
      <p:grpSp>
        <p:nvGrpSpPr>
          <p:cNvPr id="154" name="Group 153" descr="More additional resources to meet individual needs">
            <a:extLst>
              <a:ext uri="{FF2B5EF4-FFF2-40B4-BE49-F238E27FC236}">
                <a16:creationId xmlns:a16="http://schemas.microsoft.com/office/drawing/2014/main" id="{A84CFD78-269B-8653-FC68-ECCC13DFD433}"/>
              </a:ext>
            </a:extLst>
          </p:cNvPr>
          <p:cNvGrpSpPr/>
          <p:nvPr/>
        </p:nvGrpSpPr>
        <p:grpSpPr>
          <a:xfrm>
            <a:off x="9689234" y="4058439"/>
            <a:ext cx="2304289" cy="2340864"/>
            <a:chOff x="9689234" y="3991913"/>
            <a:chExt cx="2304289" cy="2340864"/>
          </a:xfrm>
        </p:grpSpPr>
        <p:grpSp>
          <p:nvGrpSpPr>
            <p:cNvPr id="123" name="Group 122">
              <a:extLst>
                <a:ext uri="{FF2B5EF4-FFF2-40B4-BE49-F238E27FC236}">
                  <a16:creationId xmlns:a16="http://schemas.microsoft.com/office/drawing/2014/main" id="{AEA7DF9C-244D-6776-2401-50AE6F0E6AF8}"/>
                </a:ext>
              </a:extLst>
            </p:cNvPr>
            <p:cNvGrpSpPr/>
            <p:nvPr/>
          </p:nvGrpSpPr>
          <p:grpSpPr>
            <a:xfrm>
              <a:off x="9689234" y="3991913"/>
              <a:ext cx="2304289" cy="2340864"/>
              <a:chOff x="8954514" y="1586604"/>
              <a:chExt cx="2304289" cy="2025563"/>
            </a:xfrm>
          </p:grpSpPr>
          <p:sp>
            <p:nvSpPr>
              <p:cNvPr id="124" name="Rectangle 123">
                <a:extLst>
                  <a:ext uri="{FF2B5EF4-FFF2-40B4-BE49-F238E27FC236}">
                    <a16:creationId xmlns:a16="http://schemas.microsoft.com/office/drawing/2014/main" id="{00D4BA52-C49D-6309-EFB1-63FC40A5E4B0}"/>
                  </a:ext>
                </a:extLst>
              </p:cNvPr>
              <p:cNvSpPr/>
              <p:nvPr/>
            </p:nvSpPr>
            <p:spPr>
              <a:xfrm>
                <a:off x="8954515" y="1586604"/>
                <a:ext cx="2304288" cy="202556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TextBox 124">
                <a:extLst>
                  <a:ext uri="{FF2B5EF4-FFF2-40B4-BE49-F238E27FC236}">
                    <a16:creationId xmlns:a16="http://schemas.microsoft.com/office/drawing/2014/main" id="{C7E1C63E-91E4-FE4F-23D1-78D54696DFAE}"/>
                  </a:ext>
                </a:extLst>
              </p:cNvPr>
              <p:cNvSpPr txBox="1"/>
              <p:nvPr/>
            </p:nvSpPr>
            <p:spPr>
              <a:xfrm>
                <a:off x="8954514" y="2423593"/>
                <a:ext cx="2304289" cy="292953"/>
              </a:xfrm>
              <a:prstGeom prst="rect">
                <a:avLst/>
              </a:prstGeom>
              <a:noFill/>
            </p:spPr>
            <p:txBody>
              <a:bodyPr wrap="square" rtlCol="0">
                <a:spAutoFit/>
              </a:bodyPr>
              <a:lstStyle/>
              <a:p>
                <a:pPr algn="ctr"/>
                <a:r>
                  <a:rPr lang="en-US" sz="1600" b="1">
                    <a:solidFill>
                      <a:schemeClr val="tx2"/>
                    </a:solidFill>
                  </a:rPr>
                  <a:t>And More!</a:t>
                </a:r>
              </a:p>
            </p:txBody>
          </p:sp>
          <p:sp>
            <p:nvSpPr>
              <p:cNvPr id="126" name="TextBox 125">
                <a:extLst>
                  <a:ext uri="{FF2B5EF4-FFF2-40B4-BE49-F238E27FC236}">
                    <a16:creationId xmlns:a16="http://schemas.microsoft.com/office/drawing/2014/main" id="{6512872B-7D3C-B0CF-A9F8-B73918067597}"/>
                  </a:ext>
                </a:extLst>
              </p:cNvPr>
              <p:cNvSpPr txBox="1"/>
              <p:nvPr/>
            </p:nvSpPr>
            <p:spPr>
              <a:xfrm>
                <a:off x="8954514" y="2781170"/>
                <a:ext cx="2304289" cy="830997"/>
              </a:xfrm>
              <a:prstGeom prst="rect">
                <a:avLst/>
              </a:prstGeom>
              <a:noFill/>
            </p:spPr>
            <p:txBody>
              <a:bodyPr wrap="square" rtlCol="0">
                <a:spAutoFit/>
              </a:bodyPr>
              <a:lstStyle/>
              <a:p>
                <a:pPr algn="ctr"/>
                <a:r>
                  <a:rPr lang="en-US" sz="1600"/>
                  <a:t>Additional resources to meet </a:t>
                </a:r>
              </a:p>
              <a:p>
                <a:pPr algn="ctr"/>
                <a:r>
                  <a:rPr lang="en-US" sz="1600"/>
                  <a:t>individual needs</a:t>
                </a:r>
              </a:p>
            </p:txBody>
          </p:sp>
        </p:grpSp>
        <p:pic>
          <p:nvPicPr>
            <p:cNvPr id="143" name="Graphic 142" descr="Add with solid fill">
              <a:extLst>
                <a:ext uri="{FF2B5EF4-FFF2-40B4-BE49-F238E27FC236}">
                  <a16:creationId xmlns:a16="http://schemas.microsoft.com/office/drawing/2014/main" id="{4A7348B4-2E59-7888-3025-72049ACCF4D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515600" y="4193082"/>
              <a:ext cx="622160" cy="622160"/>
            </a:xfrm>
            <a:prstGeom prst="rect">
              <a:avLst/>
            </a:prstGeom>
          </p:spPr>
        </p:pic>
      </p:grpSp>
      <p:pic>
        <p:nvPicPr>
          <p:cNvPr id="3" name="Picture 2">
            <a:extLst>
              <a:ext uri="{FF2B5EF4-FFF2-40B4-BE49-F238E27FC236}">
                <a16:creationId xmlns:a16="http://schemas.microsoft.com/office/drawing/2014/main" id="{F474DEF1-1A0F-7FBD-5536-6B8C3C81172B}"/>
              </a:ext>
              <a:ext uri="{C183D7F6-B498-43B3-948B-1728B52AA6E4}">
                <adec:decorative xmlns:adec="http://schemas.microsoft.com/office/drawing/2017/decorative" val="1"/>
              </a:ext>
            </a:extLst>
          </p:cNvPr>
          <p:cNvPicPr>
            <a:picLocks noChangeAspect="1"/>
          </p:cNvPicPr>
          <p:nvPr/>
        </p:nvPicPr>
        <p:blipFill>
          <a:blip r:embed="rId3">
            <a:duotone>
              <a:schemeClr val="accent1">
                <a:shade val="45000"/>
                <a:satMod val="135000"/>
              </a:schemeClr>
              <a:prstClr val="white"/>
            </a:duotone>
          </a:blip>
          <a:stretch>
            <a:fillRect/>
          </a:stretch>
        </p:blipFill>
        <p:spPr>
          <a:xfrm>
            <a:off x="11530584" y="210312"/>
            <a:ext cx="432152" cy="432152"/>
          </a:xfrm>
          <a:prstGeom prst="rect">
            <a:avLst/>
          </a:prstGeom>
        </p:spPr>
      </p:pic>
    </p:spTree>
    <p:extLst>
      <p:ext uri="{BB962C8B-B14F-4D97-AF65-F5344CB8AC3E}">
        <p14:creationId xmlns:p14="http://schemas.microsoft.com/office/powerpoint/2010/main" val="3377534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0E3A5-CC94-E203-EACE-17BAA78B61FD}"/>
              </a:ext>
            </a:extLst>
          </p:cNvPr>
          <p:cNvSpPr>
            <a:spLocks noGrp="1"/>
          </p:cNvSpPr>
          <p:nvPr>
            <p:ph type="title" idx="4294967295"/>
          </p:nvPr>
        </p:nvSpPr>
        <p:spPr>
          <a:xfrm>
            <a:off x="225552" y="-1316232"/>
            <a:ext cx="11740896" cy="1325563"/>
          </a:xfrm>
        </p:spPr>
        <p:txBody>
          <a:bodyPr vert="horz" lIns="91440" tIns="45720" rIns="91440" bIns="45720" rtlCol="0" anchor="b">
            <a:normAutofit/>
          </a:bodyPr>
          <a:lstStyle/>
          <a:p>
            <a:r>
              <a:rPr lang="en-US" dirty="0"/>
              <a:t>Partner Agencies</a:t>
            </a:r>
          </a:p>
        </p:txBody>
      </p:sp>
      <p:pic>
        <p:nvPicPr>
          <p:cNvPr id="85" name="Picture 84" descr="The Just One Project">
            <a:extLst>
              <a:ext uri="{FF2B5EF4-FFF2-40B4-BE49-F238E27FC236}">
                <a16:creationId xmlns:a16="http://schemas.microsoft.com/office/drawing/2014/main" id="{57322D52-5FC2-5D22-819F-113884EE2538}"/>
              </a:ext>
            </a:extLst>
          </p:cNvPr>
          <p:cNvPicPr>
            <a:picLocks noChangeAspect="1"/>
          </p:cNvPicPr>
          <p:nvPr/>
        </p:nvPicPr>
        <p:blipFill>
          <a:blip r:embed="rId2" cstate="print">
            <a:extLst>
              <a:ext uri="{28A0092B-C50C-407E-A947-70E740481C1C}">
                <a14:useLocalDpi xmlns:a14="http://schemas.microsoft.com/office/drawing/2010/main" val="0"/>
              </a:ext>
            </a:extLst>
          </a:blip>
          <a:srcRect r="3759"/>
          <a:stretch>
            <a:fillRect/>
          </a:stretch>
        </p:blipFill>
        <p:spPr>
          <a:xfrm>
            <a:off x="315106" y="13814"/>
            <a:ext cx="1291190" cy="1341628"/>
          </a:xfrm>
          <a:prstGeom prst="rect">
            <a:avLst/>
          </a:prstGeom>
        </p:spPr>
      </p:pic>
      <p:pic>
        <p:nvPicPr>
          <p:cNvPr id="34" name="Picture 33" descr="Catholic Charities of Southern Nevada">
            <a:extLst>
              <a:ext uri="{FF2B5EF4-FFF2-40B4-BE49-F238E27FC236}">
                <a16:creationId xmlns:a16="http://schemas.microsoft.com/office/drawing/2014/main" id="{CE57A28F-C832-5169-D6F4-4CB6E6EE1BC7}"/>
              </a:ext>
            </a:extLst>
          </p:cNvPr>
          <p:cNvPicPr>
            <a:picLocks noChangeAspect="1"/>
          </p:cNvPicPr>
          <p:nvPr/>
        </p:nvPicPr>
        <p:blipFill>
          <a:blip r:embed="rId3"/>
          <a:stretch>
            <a:fillRect/>
          </a:stretch>
        </p:blipFill>
        <p:spPr>
          <a:xfrm>
            <a:off x="1946435" y="-20781"/>
            <a:ext cx="1609455" cy="1609455"/>
          </a:xfrm>
          <a:prstGeom prst="rect">
            <a:avLst/>
          </a:prstGeom>
        </p:spPr>
      </p:pic>
      <p:pic>
        <p:nvPicPr>
          <p:cNvPr id="28" name="Picture 27" descr="Communities in Schools Southern Nevada">
            <a:extLst>
              <a:ext uri="{FF2B5EF4-FFF2-40B4-BE49-F238E27FC236}">
                <a16:creationId xmlns:a16="http://schemas.microsoft.com/office/drawing/2014/main" id="{CE207B40-628C-2FC6-A458-6C6DC92CBFE2}"/>
              </a:ext>
            </a:extLst>
          </p:cNvPr>
          <p:cNvPicPr>
            <a:picLocks noChangeAspect="1"/>
          </p:cNvPicPr>
          <p:nvPr/>
        </p:nvPicPr>
        <p:blipFill>
          <a:blip r:embed="rId4"/>
          <a:stretch>
            <a:fillRect/>
          </a:stretch>
        </p:blipFill>
        <p:spPr>
          <a:xfrm>
            <a:off x="3740453" y="406711"/>
            <a:ext cx="1920214" cy="694837"/>
          </a:xfrm>
          <a:prstGeom prst="rect">
            <a:avLst/>
          </a:prstGeom>
        </p:spPr>
      </p:pic>
      <p:pic>
        <p:nvPicPr>
          <p:cNvPr id="6" name="Picture Placeholder 50" descr="College of Southern Nevada">
            <a:extLst>
              <a:ext uri="{FF2B5EF4-FFF2-40B4-BE49-F238E27FC236}">
                <a16:creationId xmlns:a16="http://schemas.microsoft.com/office/drawing/2014/main" id="{69805853-9789-3DD6-BEFF-E9C4405FEF9D}"/>
              </a:ext>
            </a:extLst>
          </p:cNvPr>
          <p:cNvPicPr>
            <a:picLocks noChangeAspect="1"/>
          </p:cNvPicPr>
          <p:nvPr/>
        </p:nvPicPr>
        <p:blipFill>
          <a:blip r:embed="rId5"/>
          <a:srcRect l="-19178" t="2136" r="-25063" b="8021"/>
          <a:stretch>
            <a:fillRect/>
          </a:stretch>
        </p:blipFill>
        <p:spPr>
          <a:xfrm>
            <a:off x="5708000" y="-69325"/>
            <a:ext cx="1518506" cy="1355162"/>
          </a:xfrm>
          <a:prstGeom prst="rect">
            <a:avLst/>
          </a:prstGeom>
        </p:spPr>
      </p:pic>
      <p:pic>
        <p:nvPicPr>
          <p:cNvPr id="4" name="Picture Placeholder 42" descr="Hope Christian Health Center">
            <a:extLst>
              <a:ext uri="{FF2B5EF4-FFF2-40B4-BE49-F238E27FC236}">
                <a16:creationId xmlns:a16="http://schemas.microsoft.com/office/drawing/2014/main" id="{435A97C8-1792-A8BB-C12D-DC530BAAC1EE}"/>
              </a:ext>
            </a:extLst>
          </p:cNvPr>
          <p:cNvPicPr>
            <a:picLocks noChangeAspect="1"/>
          </p:cNvPicPr>
          <p:nvPr/>
        </p:nvPicPr>
        <p:blipFill>
          <a:blip r:embed="rId6"/>
          <a:srcRect t="-37664" b="-37664"/>
          <a:stretch>
            <a:fillRect/>
          </a:stretch>
        </p:blipFill>
        <p:spPr>
          <a:xfrm>
            <a:off x="7001985" y="-146714"/>
            <a:ext cx="1823098" cy="1626989"/>
          </a:xfrm>
          <a:prstGeom prst="rect">
            <a:avLst/>
          </a:prstGeom>
        </p:spPr>
      </p:pic>
      <p:pic>
        <p:nvPicPr>
          <p:cNvPr id="18" name="Picture 17" descr="Nevada Department of Employment, Training and Rehabilitation">
            <a:extLst>
              <a:ext uri="{FF2B5EF4-FFF2-40B4-BE49-F238E27FC236}">
                <a16:creationId xmlns:a16="http://schemas.microsoft.com/office/drawing/2014/main" id="{CDDD9E1E-3671-3C4D-7ADE-C9D7B5058A33}"/>
              </a:ext>
            </a:extLst>
          </p:cNvPr>
          <p:cNvPicPr>
            <a:picLocks noChangeAspect="1"/>
          </p:cNvPicPr>
          <p:nvPr/>
        </p:nvPicPr>
        <p:blipFill>
          <a:blip r:embed="rId7"/>
          <a:stretch>
            <a:fillRect/>
          </a:stretch>
        </p:blipFill>
        <p:spPr>
          <a:xfrm>
            <a:off x="9023547" y="296337"/>
            <a:ext cx="1785794" cy="777151"/>
          </a:xfrm>
          <a:prstGeom prst="rect">
            <a:avLst/>
          </a:prstGeom>
        </p:spPr>
      </p:pic>
      <p:pic>
        <p:nvPicPr>
          <p:cNvPr id="40" name="Picture 39" descr="Division of Social Services">
            <a:extLst>
              <a:ext uri="{FF2B5EF4-FFF2-40B4-BE49-F238E27FC236}">
                <a16:creationId xmlns:a16="http://schemas.microsoft.com/office/drawing/2014/main" id="{40B2959A-7545-5207-278F-1A4B7185B915}"/>
              </a:ext>
            </a:extLst>
          </p:cNvPr>
          <p:cNvPicPr>
            <a:picLocks noChangeAspect="1"/>
          </p:cNvPicPr>
          <p:nvPr/>
        </p:nvPicPr>
        <p:blipFill>
          <a:blip r:embed="rId8"/>
          <a:stretch>
            <a:fillRect/>
          </a:stretch>
        </p:blipFill>
        <p:spPr>
          <a:xfrm>
            <a:off x="11139892" y="139574"/>
            <a:ext cx="758016" cy="1035854"/>
          </a:xfrm>
          <a:prstGeom prst="rect">
            <a:avLst/>
          </a:prstGeom>
        </p:spPr>
      </p:pic>
      <p:pic>
        <p:nvPicPr>
          <p:cNvPr id="56" name="Picture 55" descr="Eye Care 4 Kids">
            <a:extLst>
              <a:ext uri="{FF2B5EF4-FFF2-40B4-BE49-F238E27FC236}">
                <a16:creationId xmlns:a16="http://schemas.microsoft.com/office/drawing/2014/main" id="{D05D2829-5F4A-757C-F46D-CAD4197E346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6878" y="1199302"/>
            <a:ext cx="1430540" cy="473866"/>
          </a:xfrm>
          <a:prstGeom prst="rect">
            <a:avLst/>
          </a:prstGeom>
        </p:spPr>
      </p:pic>
      <p:pic>
        <p:nvPicPr>
          <p:cNvPr id="20" name="Picture 19" descr="Foundation 4 Therapeutic Recreation | Nonprofit Adventures">
            <a:extLst>
              <a:ext uri="{FF2B5EF4-FFF2-40B4-BE49-F238E27FC236}">
                <a16:creationId xmlns:a16="http://schemas.microsoft.com/office/drawing/2014/main" id="{D7A8F925-305D-5E7C-EDA9-9636A46E8930}"/>
              </a:ext>
            </a:extLst>
          </p:cNvPr>
          <p:cNvPicPr>
            <a:picLocks noChangeAspect="1"/>
          </p:cNvPicPr>
          <p:nvPr/>
        </p:nvPicPr>
        <p:blipFill>
          <a:blip r:embed="rId10"/>
          <a:stretch>
            <a:fillRect/>
          </a:stretch>
        </p:blipFill>
        <p:spPr>
          <a:xfrm>
            <a:off x="256626" y="1871804"/>
            <a:ext cx="922850" cy="922850"/>
          </a:xfrm>
          <a:prstGeom prst="rect">
            <a:avLst/>
          </a:prstGeom>
        </p:spPr>
      </p:pic>
      <p:pic>
        <p:nvPicPr>
          <p:cNvPr id="36" name="Picture 35" descr="Habitat for Humanity Las Vegas">
            <a:extLst>
              <a:ext uri="{FF2B5EF4-FFF2-40B4-BE49-F238E27FC236}">
                <a16:creationId xmlns:a16="http://schemas.microsoft.com/office/drawing/2014/main" id="{BDC78B38-580C-E55E-3717-FF4C6CA3EDB0}"/>
              </a:ext>
            </a:extLst>
          </p:cNvPr>
          <p:cNvPicPr>
            <a:picLocks noChangeAspect="1"/>
          </p:cNvPicPr>
          <p:nvPr/>
        </p:nvPicPr>
        <p:blipFill>
          <a:blip r:embed="rId11"/>
          <a:stretch>
            <a:fillRect/>
          </a:stretch>
        </p:blipFill>
        <p:spPr>
          <a:xfrm>
            <a:off x="1704894" y="1359293"/>
            <a:ext cx="1355162" cy="1355162"/>
          </a:xfrm>
          <a:prstGeom prst="rect">
            <a:avLst/>
          </a:prstGeom>
        </p:spPr>
      </p:pic>
      <p:pic>
        <p:nvPicPr>
          <p:cNvPr id="14" name="Picture 13" descr="Las Vegas Rescue Mission | Citygate Network">
            <a:extLst>
              <a:ext uri="{FF2B5EF4-FFF2-40B4-BE49-F238E27FC236}">
                <a16:creationId xmlns:a16="http://schemas.microsoft.com/office/drawing/2014/main" id="{6EB0AD5E-20AC-284F-FC7D-B65BE9CDE16E}"/>
              </a:ext>
            </a:extLst>
          </p:cNvPr>
          <p:cNvPicPr>
            <a:picLocks noChangeAspect="1"/>
          </p:cNvPicPr>
          <p:nvPr/>
        </p:nvPicPr>
        <p:blipFill>
          <a:blip r:embed="rId12"/>
          <a:stretch>
            <a:fillRect/>
          </a:stretch>
        </p:blipFill>
        <p:spPr>
          <a:xfrm>
            <a:off x="3171669" y="1556669"/>
            <a:ext cx="2235399" cy="959650"/>
          </a:xfrm>
          <a:prstGeom prst="rect">
            <a:avLst/>
          </a:prstGeom>
        </p:spPr>
      </p:pic>
      <p:pic>
        <p:nvPicPr>
          <p:cNvPr id="24" name="Picture 23" descr="Legal Aid Center of Southern Nevada | LinkedIn">
            <a:extLst>
              <a:ext uri="{FF2B5EF4-FFF2-40B4-BE49-F238E27FC236}">
                <a16:creationId xmlns:a16="http://schemas.microsoft.com/office/drawing/2014/main" id="{EFDA8632-5201-09A9-3D75-E1072EA1A354}"/>
              </a:ext>
            </a:extLst>
          </p:cNvPr>
          <p:cNvPicPr>
            <a:picLocks noChangeAspect="1"/>
          </p:cNvPicPr>
          <p:nvPr/>
        </p:nvPicPr>
        <p:blipFill>
          <a:blip r:embed="rId13"/>
          <a:stretch>
            <a:fillRect/>
          </a:stretch>
        </p:blipFill>
        <p:spPr>
          <a:xfrm>
            <a:off x="5595856" y="1340066"/>
            <a:ext cx="1355162" cy="1355162"/>
          </a:xfrm>
          <a:prstGeom prst="rect">
            <a:avLst/>
          </a:prstGeom>
        </p:spPr>
      </p:pic>
      <p:pic>
        <p:nvPicPr>
          <p:cNvPr id="42" name="Picture 41" descr="Mimi's House Foundation">
            <a:extLst>
              <a:ext uri="{FF2B5EF4-FFF2-40B4-BE49-F238E27FC236}">
                <a16:creationId xmlns:a16="http://schemas.microsoft.com/office/drawing/2014/main" id="{2A95F6D1-A2F2-1787-5DC2-830F8B47A561}"/>
              </a:ext>
            </a:extLst>
          </p:cNvPr>
          <p:cNvPicPr>
            <a:picLocks noChangeAspect="1"/>
          </p:cNvPicPr>
          <p:nvPr/>
        </p:nvPicPr>
        <p:blipFill>
          <a:blip r:embed="rId14"/>
          <a:stretch>
            <a:fillRect/>
          </a:stretch>
        </p:blipFill>
        <p:spPr>
          <a:xfrm>
            <a:off x="7180749" y="1297027"/>
            <a:ext cx="1355162" cy="1361871"/>
          </a:xfrm>
          <a:prstGeom prst="rect">
            <a:avLst/>
          </a:prstGeom>
        </p:spPr>
      </p:pic>
      <p:pic>
        <p:nvPicPr>
          <p:cNvPr id="46" name="Picture 45" descr="Nevada Department of Veterans Services">
            <a:extLst>
              <a:ext uri="{FF2B5EF4-FFF2-40B4-BE49-F238E27FC236}">
                <a16:creationId xmlns:a16="http://schemas.microsoft.com/office/drawing/2014/main" id="{6FCF6585-B7AA-2257-A567-2BBA91F8D1D8}"/>
              </a:ext>
            </a:extLst>
          </p:cNvPr>
          <p:cNvPicPr>
            <a:picLocks noChangeAspect="1"/>
          </p:cNvPicPr>
          <p:nvPr/>
        </p:nvPicPr>
        <p:blipFill>
          <a:blip r:embed="rId15"/>
          <a:stretch>
            <a:fillRect/>
          </a:stretch>
        </p:blipFill>
        <p:spPr>
          <a:xfrm>
            <a:off x="8876050" y="1249080"/>
            <a:ext cx="1645920" cy="1363287"/>
          </a:xfrm>
          <a:prstGeom prst="rect">
            <a:avLst/>
          </a:prstGeom>
        </p:spPr>
      </p:pic>
      <p:pic>
        <p:nvPicPr>
          <p:cNvPr id="44" name="Picture 43" descr="Noah's Animal House">
            <a:extLst>
              <a:ext uri="{FF2B5EF4-FFF2-40B4-BE49-F238E27FC236}">
                <a16:creationId xmlns:a16="http://schemas.microsoft.com/office/drawing/2014/main" id="{1D8C894B-7CDD-4656-A315-E252223394B7}"/>
              </a:ext>
            </a:extLst>
          </p:cNvPr>
          <p:cNvPicPr>
            <a:picLocks noChangeAspect="1"/>
          </p:cNvPicPr>
          <p:nvPr/>
        </p:nvPicPr>
        <p:blipFill>
          <a:blip r:embed="rId16"/>
          <a:stretch>
            <a:fillRect/>
          </a:stretch>
        </p:blipFill>
        <p:spPr>
          <a:xfrm>
            <a:off x="10752926" y="1283578"/>
            <a:ext cx="1322417" cy="1263276"/>
          </a:xfrm>
          <a:prstGeom prst="rect">
            <a:avLst/>
          </a:prstGeom>
        </p:spPr>
      </p:pic>
      <p:pic>
        <p:nvPicPr>
          <p:cNvPr id="38" name="Picture 37" descr="Olive Crest. Strong Families, Safe Kids">
            <a:extLst>
              <a:ext uri="{FF2B5EF4-FFF2-40B4-BE49-F238E27FC236}">
                <a16:creationId xmlns:a16="http://schemas.microsoft.com/office/drawing/2014/main" id="{6323F789-F8AA-4340-87AF-52437407803E}"/>
              </a:ext>
            </a:extLst>
          </p:cNvPr>
          <p:cNvPicPr>
            <a:picLocks noChangeAspect="1"/>
          </p:cNvPicPr>
          <p:nvPr/>
        </p:nvPicPr>
        <p:blipFill>
          <a:blip r:embed="rId17"/>
          <a:stretch>
            <a:fillRect/>
          </a:stretch>
        </p:blipFill>
        <p:spPr>
          <a:xfrm>
            <a:off x="210283" y="2897291"/>
            <a:ext cx="1891228" cy="496447"/>
          </a:xfrm>
          <a:prstGeom prst="rect">
            <a:avLst/>
          </a:prstGeom>
        </p:spPr>
      </p:pic>
      <p:pic>
        <p:nvPicPr>
          <p:cNvPr id="66" name="Picture 65" descr="Nevada Health Centers">
            <a:extLst>
              <a:ext uri="{FF2B5EF4-FFF2-40B4-BE49-F238E27FC236}">
                <a16:creationId xmlns:a16="http://schemas.microsoft.com/office/drawing/2014/main" id="{09E517E2-1687-2E14-122B-532E3C5BE6D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36968" y="3393738"/>
            <a:ext cx="1122873" cy="1185488"/>
          </a:xfrm>
          <a:prstGeom prst="rect">
            <a:avLst/>
          </a:prstGeom>
        </p:spPr>
      </p:pic>
      <p:pic>
        <p:nvPicPr>
          <p:cNvPr id="76" name="Picture 75" descr="University of Nevada, Reno">
            <a:extLst>
              <a:ext uri="{FF2B5EF4-FFF2-40B4-BE49-F238E27FC236}">
                <a16:creationId xmlns:a16="http://schemas.microsoft.com/office/drawing/2014/main" id="{AF4DC191-BA1F-6E56-478E-C4E794ECEE4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09305" y="3464263"/>
            <a:ext cx="1058838" cy="1058838"/>
          </a:xfrm>
          <a:prstGeom prst="rect">
            <a:avLst/>
          </a:prstGeom>
        </p:spPr>
      </p:pic>
      <p:pic>
        <p:nvPicPr>
          <p:cNvPr id="26" name="Picture 25" descr="Domestic Violence Shelter Serving Las Vegas &amp; Henderson, NV Families | SAFE House – Safe shelter, counseling, advocacy, and community education.">
            <a:extLst>
              <a:ext uri="{FF2B5EF4-FFF2-40B4-BE49-F238E27FC236}">
                <a16:creationId xmlns:a16="http://schemas.microsoft.com/office/drawing/2014/main" id="{C26B9E1C-A7FE-33D7-A4BA-357747FA8434}"/>
              </a:ext>
            </a:extLst>
          </p:cNvPr>
          <p:cNvPicPr>
            <a:picLocks noChangeAspect="1"/>
          </p:cNvPicPr>
          <p:nvPr/>
        </p:nvPicPr>
        <p:blipFill>
          <a:blip r:embed="rId20"/>
          <a:stretch>
            <a:fillRect/>
          </a:stretch>
        </p:blipFill>
        <p:spPr>
          <a:xfrm>
            <a:off x="2255777" y="2781491"/>
            <a:ext cx="1335547" cy="1427912"/>
          </a:xfrm>
          <a:prstGeom prst="rect">
            <a:avLst/>
          </a:prstGeom>
        </p:spPr>
      </p:pic>
      <p:pic>
        <p:nvPicPr>
          <p:cNvPr id="22" name="Picture 21" descr="SafeNest. Leadership, Domestic and Sexual Violence">
            <a:extLst>
              <a:ext uri="{FF2B5EF4-FFF2-40B4-BE49-F238E27FC236}">
                <a16:creationId xmlns:a16="http://schemas.microsoft.com/office/drawing/2014/main" id="{BE565299-FCA7-7B3C-C1AC-F91B1CDC20C4}"/>
              </a:ext>
            </a:extLst>
          </p:cNvPr>
          <p:cNvPicPr>
            <a:picLocks noChangeAspect="1"/>
          </p:cNvPicPr>
          <p:nvPr/>
        </p:nvPicPr>
        <p:blipFill>
          <a:blip r:embed="rId21"/>
          <a:stretch>
            <a:fillRect/>
          </a:stretch>
        </p:blipFill>
        <p:spPr>
          <a:xfrm>
            <a:off x="3719311" y="2416364"/>
            <a:ext cx="1518506" cy="1518506"/>
          </a:xfrm>
          <a:prstGeom prst="rect">
            <a:avLst/>
          </a:prstGeom>
        </p:spPr>
      </p:pic>
      <p:pic>
        <p:nvPicPr>
          <p:cNvPr id="32" name="Picture 31" descr="Nevada SAFY. Foster Care Support For Families">
            <a:extLst>
              <a:ext uri="{FF2B5EF4-FFF2-40B4-BE49-F238E27FC236}">
                <a16:creationId xmlns:a16="http://schemas.microsoft.com/office/drawing/2014/main" id="{6AAD9CDE-E811-6786-AF67-339BA1C74F45}"/>
              </a:ext>
            </a:extLst>
          </p:cNvPr>
          <p:cNvPicPr>
            <a:picLocks noChangeAspect="1"/>
          </p:cNvPicPr>
          <p:nvPr/>
        </p:nvPicPr>
        <p:blipFill>
          <a:blip r:embed="rId22"/>
          <a:stretch>
            <a:fillRect/>
          </a:stretch>
        </p:blipFill>
        <p:spPr>
          <a:xfrm>
            <a:off x="5422632" y="3200066"/>
            <a:ext cx="1830536" cy="774557"/>
          </a:xfrm>
          <a:prstGeom prst="rect">
            <a:avLst/>
          </a:prstGeom>
        </p:spPr>
      </p:pic>
      <p:pic>
        <p:nvPicPr>
          <p:cNvPr id="12" name="Picture 11" descr="Shine a Light">
            <a:extLst>
              <a:ext uri="{FF2B5EF4-FFF2-40B4-BE49-F238E27FC236}">
                <a16:creationId xmlns:a16="http://schemas.microsoft.com/office/drawing/2014/main" id="{7F42920C-CD9D-EB14-C33A-8336C8A885F5}"/>
              </a:ext>
            </a:extLst>
          </p:cNvPr>
          <p:cNvPicPr>
            <a:picLocks noChangeAspect="1"/>
          </p:cNvPicPr>
          <p:nvPr/>
        </p:nvPicPr>
        <p:blipFill>
          <a:blip r:embed="rId23"/>
          <a:stretch>
            <a:fillRect/>
          </a:stretch>
        </p:blipFill>
        <p:spPr>
          <a:xfrm>
            <a:off x="7941531" y="2630485"/>
            <a:ext cx="1065320" cy="1051931"/>
          </a:xfrm>
          <a:prstGeom prst="rect">
            <a:avLst/>
          </a:prstGeom>
        </p:spPr>
      </p:pic>
      <p:pic>
        <p:nvPicPr>
          <p:cNvPr id="48" name="Picture 47" descr="Signs of HOPE">
            <a:extLst>
              <a:ext uri="{FF2B5EF4-FFF2-40B4-BE49-F238E27FC236}">
                <a16:creationId xmlns:a16="http://schemas.microsoft.com/office/drawing/2014/main" id="{2C368AC5-4D18-EF05-FA51-35EC1B3D80B5}"/>
              </a:ext>
            </a:extLst>
          </p:cNvPr>
          <p:cNvPicPr>
            <a:picLocks noChangeAspect="1"/>
          </p:cNvPicPr>
          <p:nvPr/>
        </p:nvPicPr>
        <p:blipFill>
          <a:blip r:embed="rId24"/>
          <a:stretch>
            <a:fillRect/>
          </a:stretch>
        </p:blipFill>
        <p:spPr>
          <a:xfrm>
            <a:off x="8938397" y="2743285"/>
            <a:ext cx="1645920" cy="913561"/>
          </a:xfrm>
          <a:prstGeom prst="rect">
            <a:avLst/>
          </a:prstGeom>
        </p:spPr>
      </p:pic>
      <p:pic>
        <p:nvPicPr>
          <p:cNvPr id="50" name="Picture 49" descr="Spread The Word Nevada">
            <a:extLst>
              <a:ext uri="{FF2B5EF4-FFF2-40B4-BE49-F238E27FC236}">
                <a16:creationId xmlns:a16="http://schemas.microsoft.com/office/drawing/2014/main" id="{9F5F31E3-E0E4-EE21-A151-F0FB4373CFD0}"/>
              </a:ext>
            </a:extLst>
          </p:cNvPr>
          <p:cNvPicPr>
            <a:picLocks noChangeAspect="1"/>
          </p:cNvPicPr>
          <p:nvPr/>
        </p:nvPicPr>
        <p:blipFill>
          <a:blip r:embed="rId25"/>
          <a:stretch>
            <a:fillRect/>
          </a:stretch>
        </p:blipFill>
        <p:spPr>
          <a:xfrm>
            <a:off x="10650806" y="2852253"/>
            <a:ext cx="1424537" cy="1404152"/>
          </a:xfrm>
          <a:prstGeom prst="rect">
            <a:avLst/>
          </a:prstGeom>
        </p:spPr>
      </p:pic>
      <p:pic>
        <p:nvPicPr>
          <p:cNvPr id="72" name="Picture 71" descr="Words Are Rich Foundation">
            <a:extLst>
              <a:ext uri="{FF2B5EF4-FFF2-40B4-BE49-F238E27FC236}">
                <a16:creationId xmlns:a16="http://schemas.microsoft.com/office/drawing/2014/main" id="{FD9EF4AF-8108-FDF3-231F-FB7673FAAA61}"/>
              </a:ext>
            </a:extLst>
          </p:cNvPr>
          <p:cNvPicPr>
            <a:picLocks noChangeAspect="1"/>
          </p:cNvPicPr>
          <p:nvPr/>
        </p:nvPicPr>
        <p:blipFill>
          <a:blip r:embed="rId26"/>
          <a:stretch>
            <a:fillRect/>
          </a:stretch>
        </p:blipFill>
        <p:spPr>
          <a:xfrm>
            <a:off x="3489014" y="4038203"/>
            <a:ext cx="2230731" cy="449107"/>
          </a:xfrm>
          <a:prstGeom prst="rect">
            <a:avLst/>
          </a:prstGeom>
        </p:spPr>
      </p:pic>
      <p:pic>
        <p:nvPicPr>
          <p:cNvPr id="87" name="Picture 86" descr="Culinary Academy of Las Vegas">
            <a:extLst>
              <a:ext uri="{FF2B5EF4-FFF2-40B4-BE49-F238E27FC236}">
                <a16:creationId xmlns:a16="http://schemas.microsoft.com/office/drawing/2014/main" id="{2AE8ED74-5BA5-B315-3743-62848CC8EC83}"/>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7198276" y="3533073"/>
            <a:ext cx="881567" cy="881567"/>
          </a:xfrm>
          <a:prstGeom prst="rect">
            <a:avLst/>
          </a:prstGeom>
        </p:spPr>
      </p:pic>
      <p:pic>
        <p:nvPicPr>
          <p:cNvPr id="74" name="Picture 73" descr="Baby's Bounty">
            <a:extLst>
              <a:ext uri="{FF2B5EF4-FFF2-40B4-BE49-F238E27FC236}">
                <a16:creationId xmlns:a16="http://schemas.microsoft.com/office/drawing/2014/main" id="{DF0E8FBD-5F57-272D-BD3B-CECBCAEC7158}"/>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8731699" y="3869122"/>
            <a:ext cx="1427028" cy="713514"/>
          </a:xfrm>
          <a:prstGeom prst="rect">
            <a:avLst/>
          </a:prstGeom>
        </p:spPr>
      </p:pic>
      <p:pic>
        <p:nvPicPr>
          <p:cNvPr id="52" name="Picture 51" descr="The LGBTQ+ Center of Las Vegas">
            <a:extLst>
              <a:ext uri="{FF2B5EF4-FFF2-40B4-BE49-F238E27FC236}">
                <a16:creationId xmlns:a16="http://schemas.microsoft.com/office/drawing/2014/main" id="{F00B0A84-2D4B-6EEB-3C19-4A7FE339BF4F}"/>
              </a:ext>
            </a:extLst>
          </p:cNvPr>
          <p:cNvPicPr>
            <a:picLocks noChangeAspect="1"/>
          </p:cNvPicPr>
          <p:nvPr/>
        </p:nvPicPr>
        <p:blipFill>
          <a:blip r:embed="rId29"/>
          <a:stretch>
            <a:fillRect/>
          </a:stretch>
        </p:blipFill>
        <p:spPr>
          <a:xfrm>
            <a:off x="330946" y="4606044"/>
            <a:ext cx="2135062" cy="815721"/>
          </a:xfrm>
          <a:prstGeom prst="rect">
            <a:avLst/>
          </a:prstGeom>
        </p:spPr>
      </p:pic>
      <p:pic>
        <p:nvPicPr>
          <p:cNvPr id="30" name="Picture 29" descr="UNLV">
            <a:extLst>
              <a:ext uri="{FF2B5EF4-FFF2-40B4-BE49-F238E27FC236}">
                <a16:creationId xmlns:a16="http://schemas.microsoft.com/office/drawing/2014/main" id="{36446AC7-C356-6996-F88F-A937FAAF4CD5}"/>
              </a:ext>
            </a:extLst>
          </p:cNvPr>
          <p:cNvPicPr>
            <a:picLocks noChangeAspect="1"/>
          </p:cNvPicPr>
          <p:nvPr/>
        </p:nvPicPr>
        <p:blipFill>
          <a:blip r:embed="rId30"/>
          <a:stretch>
            <a:fillRect/>
          </a:stretch>
        </p:blipFill>
        <p:spPr>
          <a:xfrm>
            <a:off x="2855740" y="4606044"/>
            <a:ext cx="1471607" cy="815722"/>
          </a:xfrm>
          <a:prstGeom prst="rect">
            <a:avLst/>
          </a:prstGeom>
        </p:spPr>
      </p:pic>
      <p:pic>
        <p:nvPicPr>
          <p:cNvPr id="54" name="Picture 53" descr="UNLV School of Dental Medicine">
            <a:extLst>
              <a:ext uri="{FF2B5EF4-FFF2-40B4-BE49-F238E27FC236}">
                <a16:creationId xmlns:a16="http://schemas.microsoft.com/office/drawing/2014/main" id="{295F9B4B-A106-D46B-4F8E-B1B6D0DFA2D0}"/>
              </a:ext>
            </a:extLst>
          </p:cNvPr>
          <p:cNvPicPr>
            <a:picLocks noChangeAspect="1"/>
          </p:cNvPicPr>
          <p:nvPr/>
        </p:nvPicPr>
        <p:blipFill>
          <a:blip r:embed="rId31"/>
          <a:stretch>
            <a:fillRect/>
          </a:stretch>
        </p:blipFill>
        <p:spPr>
          <a:xfrm>
            <a:off x="4528254" y="4426106"/>
            <a:ext cx="2230731" cy="1561512"/>
          </a:xfrm>
          <a:prstGeom prst="rect">
            <a:avLst/>
          </a:prstGeom>
        </p:spPr>
      </p:pic>
      <p:pic>
        <p:nvPicPr>
          <p:cNvPr id="10" name="Picture Placeholder 22" descr="West Care Nevada">
            <a:extLst>
              <a:ext uri="{FF2B5EF4-FFF2-40B4-BE49-F238E27FC236}">
                <a16:creationId xmlns:a16="http://schemas.microsoft.com/office/drawing/2014/main" id="{364B85F0-6ACA-658B-431A-426F86CFA7CB}"/>
              </a:ext>
            </a:extLst>
          </p:cNvPr>
          <p:cNvPicPr>
            <a:picLocks noChangeAspect="1"/>
          </p:cNvPicPr>
          <p:nvPr/>
        </p:nvPicPr>
        <p:blipFill>
          <a:blip r:embed="rId32"/>
          <a:srcRect t="7500" b="7500"/>
          <a:stretch/>
        </p:blipFill>
        <p:spPr>
          <a:xfrm>
            <a:off x="6835397" y="4409209"/>
            <a:ext cx="1355162" cy="1209389"/>
          </a:xfrm>
          <a:prstGeom prst="rect">
            <a:avLst/>
          </a:prstGeom>
        </p:spPr>
      </p:pic>
      <p:pic>
        <p:nvPicPr>
          <p:cNvPr id="8" name="Picture 7" descr="EmployNV Workforce Connections">
            <a:extLst>
              <a:ext uri="{FF2B5EF4-FFF2-40B4-BE49-F238E27FC236}">
                <a16:creationId xmlns:a16="http://schemas.microsoft.com/office/drawing/2014/main" id="{AD3786B8-B853-F27A-4720-CDECCCEA8C62}"/>
              </a:ext>
            </a:extLst>
          </p:cNvPr>
          <p:cNvPicPr>
            <a:picLocks noChangeAspect="1"/>
          </p:cNvPicPr>
          <p:nvPr/>
        </p:nvPicPr>
        <p:blipFill>
          <a:blip r:embed="rId33"/>
          <a:srcRect t="17904" b="26954"/>
          <a:stretch>
            <a:fillRect/>
          </a:stretch>
        </p:blipFill>
        <p:spPr>
          <a:xfrm>
            <a:off x="8169467" y="4603170"/>
            <a:ext cx="2639874" cy="895249"/>
          </a:xfrm>
          <a:prstGeom prst="rect">
            <a:avLst/>
          </a:prstGeom>
        </p:spPr>
      </p:pic>
      <p:pic>
        <p:nvPicPr>
          <p:cNvPr id="16" name="Picture Placeholder 16" descr="YMCA">
            <a:extLst>
              <a:ext uri="{FF2B5EF4-FFF2-40B4-BE49-F238E27FC236}">
                <a16:creationId xmlns:a16="http://schemas.microsoft.com/office/drawing/2014/main" id="{B5B951E1-B026-886C-91E2-C36494F08152}"/>
              </a:ext>
            </a:extLst>
          </p:cNvPr>
          <p:cNvPicPr>
            <a:picLocks noChangeAspect="1"/>
          </p:cNvPicPr>
          <p:nvPr/>
        </p:nvPicPr>
        <p:blipFill>
          <a:blip r:embed="rId34"/>
          <a:srcRect t="5375" b="5375"/>
          <a:stretch/>
        </p:blipFill>
        <p:spPr>
          <a:xfrm>
            <a:off x="10822898" y="4469232"/>
            <a:ext cx="1038156" cy="926483"/>
          </a:xfrm>
          <a:prstGeom prst="rect">
            <a:avLst/>
          </a:prstGeom>
        </p:spPr>
      </p:pic>
      <p:pic>
        <p:nvPicPr>
          <p:cNvPr id="58" name="Picture 57" descr="Adelson Clinic">
            <a:extLst>
              <a:ext uri="{FF2B5EF4-FFF2-40B4-BE49-F238E27FC236}">
                <a16:creationId xmlns:a16="http://schemas.microsoft.com/office/drawing/2014/main" id="{F0EF147A-FB69-3EE0-101E-B73DCDCE9C15}"/>
              </a:ext>
            </a:extLst>
          </p:cNvPr>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510601" y="5720926"/>
            <a:ext cx="1296817" cy="1101378"/>
          </a:xfrm>
          <a:prstGeom prst="rect">
            <a:avLst/>
          </a:prstGeom>
        </p:spPr>
      </p:pic>
      <p:pic>
        <p:nvPicPr>
          <p:cNvPr id="60" name="Picture 59" descr="Horses 4 Heroes">
            <a:extLst>
              <a:ext uri="{FF2B5EF4-FFF2-40B4-BE49-F238E27FC236}">
                <a16:creationId xmlns:a16="http://schemas.microsoft.com/office/drawing/2014/main" id="{AD58F0B3-33C5-5913-724B-03DC884386BB}"/>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2255777" y="5767185"/>
            <a:ext cx="2213630" cy="978116"/>
          </a:xfrm>
          <a:prstGeom prst="rect">
            <a:avLst/>
          </a:prstGeom>
        </p:spPr>
      </p:pic>
      <p:pic>
        <p:nvPicPr>
          <p:cNvPr id="78" name="Picture 77" descr="Graffiti Park Las Vegas">
            <a:extLst>
              <a:ext uri="{FF2B5EF4-FFF2-40B4-BE49-F238E27FC236}">
                <a16:creationId xmlns:a16="http://schemas.microsoft.com/office/drawing/2014/main" id="{D829E6C3-D0C1-7AE1-AFF7-081CE3319963}"/>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4510183" y="5427274"/>
            <a:ext cx="1532061" cy="1532061"/>
          </a:xfrm>
          <a:prstGeom prst="rect">
            <a:avLst/>
          </a:prstGeom>
        </p:spPr>
      </p:pic>
      <p:pic>
        <p:nvPicPr>
          <p:cNvPr id="64" name="Picture 63" descr="Project Marilyn">
            <a:extLst>
              <a:ext uri="{FF2B5EF4-FFF2-40B4-BE49-F238E27FC236}">
                <a16:creationId xmlns:a16="http://schemas.microsoft.com/office/drawing/2014/main" id="{ACC1FD55-F60B-1490-D94C-EFAB1CE1CB83}"/>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6085729" y="5713603"/>
            <a:ext cx="1085279" cy="1085279"/>
          </a:xfrm>
          <a:prstGeom prst="rect">
            <a:avLst/>
          </a:prstGeom>
        </p:spPr>
      </p:pic>
      <p:pic>
        <p:nvPicPr>
          <p:cNvPr id="70" name="Picture 69" descr="Goodie Two Shoes Foundation">
            <a:extLst>
              <a:ext uri="{FF2B5EF4-FFF2-40B4-BE49-F238E27FC236}">
                <a16:creationId xmlns:a16="http://schemas.microsoft.com/office/drawing/2014/main" id="{DCF0A085-08F1-0CE5-2DF9-1236AB773ACB}"/>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7278611" y="5534457"/>
            <a:ext cx="1257300" cy="1257300"/>
          </a:xfrm>
          <a:prstGeom prst="rect">
            <a:avLst/>
          </a:prstGeom>
        </p:spPr>
      </p:pic>
      <p:pic>
        <p:nvPicPr>
          <p:cNvPr id="62" name="Picture 61" descr="Tilton's Therapy">
            <a:extLst>
              <a:ext uri="{FF2B5EF4-FFF2-40B4-BE49-F238E27FC236}">
                <a16:creationId xmlns:a16="http://schemas.microsoft.com/office/drawing/2014/main" id="{2CB1F993-983C-4692-EF4B-DA6927F0AFFB}"/>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9097678" y="5571709"/>
            <a:ext cx="1202664" cy="1202664"/>
          </a:xfrm>
          <a:prstGeom prst="rect">
            <a:avLst/>
          </a:prstGeom>
        </p:spPr>
      </p:pic>
      <p:pic>
        <p:nvPicPr>
          <p:cNvPr id="68" name="Picture 67" descr="Nevada SPCA">
            <a:extLst>
              <a:ext uri="{FF2B5EF4-FFF2-40B4-BE49-F238E27FC236}">
                <a16:creationId xmlns:a16="http://schemas.microsoft.com/office/drawing/2014/main" id="{8E09439A-22E2-5C99-71EF-986124DA4C5C}"/>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623667" y="5601124"/>
            <a:ext cx="1136000" cy="1136000"/>
          </a:xfrm>
          <a:prstGeom prst="rect">
            <a:avLst/>
          </a:prstGeom>
        </p:spPr>
      </p:pic>
    </p:spTree>
    <p:extLst>
      <p:ext uri="{BB962C8B-B14F-4D97-AF65-F5344CB8AC3E}">
        <p14:creationId xmlns:p14="http://schemas.microsoft.com/office/powerpoint/2010/main" val="2913199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24" descr="Value added services available to community. Medical/primary care, vision, behavioral health, child development center, social enterprise, gym for events, volunteer opportunities." title="CFH - 10.10 FOR JASON-01.png"/>
          <p:cNvPicPr preferRelativeResize="0"/>
          <p:nvPr/>
        </p:nvPicPr>
        <p:blipFill rotWithShape="1">
          <a:blip r:embed="rId3">
            <a:alphaModFix/>
          </a:blip>
          <a:srcRect l="3623" t="4801" r="1759" b="2140"/>
          <a:stretch/>
        </p:blipFill>
        <p:spPr>
          <a:xfrm>
            <a:off x="676983" y="0"/>
            <a:ext cx="10724433" cy="7385301"/>
          </a:xfrm>
          <a:prstGeom prst="rect">
            <a:avLst/>
          </a:prstGeom>
          <a:noFill/>
          <a:ln>
            <a:noFill/>
          </a:ln>
        </p:spPr>
      </p:pic>
      <p:sp>
        <p:nvSpPr>
          <p:cNvPr id="192" name="Google Shape;192;p24">
            <a:extLst>
              <a:ext uri="{C183D7F6-B498-43B3-948B-1728B52AA6E4}">
                <adec:decorative xmlns:adec="http://schemas.microsoft.com/office/drawing/2017/decorative" val="1"/>
              </a:ext>
            </a:extLst>
          </p:cNvPr>
          <p:cNvSpPr/>
          <p:nvPr/>
        </p:nvSpPr>
        <p:spPr>
          <a:xfrm>
            <a:off x="923372" y="438800"/>
            <a:ext cx="2329200" cy="624800"/>
          </a:xfrm>
          <a:prstGeom prst="rect">
            <a:avLst/>
          </a:prstGeom>
          <a:solidFill>
            <a:srgbClr val="FFFFFF">
              <a:alpha val="54380"/>
            </a:srgbClr>
          </a:solidFill>
          <a:ln>
            <a:noFill/>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Helvetica Neue"/>
              <a:ea typeface="Helvetica Neue"/>
              <a:cs typeface="Helvetica Neue"/>
              <a:sym typeface="Helvetica Neue"/>
            </a:endParaRPr>
          </a:p>
        </p:txBody>
      </p:sp>
      <p:sp>
        <p:nvSpPr>
          <p:cNvPr id="193" name="Google Shape;193;p24">
            <a:extLst>
              <a:ext uri="{C183D7F6-B498-43B3-948B-1728B52AA6E4}">
                <adec:decorative xmlns:adec="http://schemas.microsoft.com/office/drawing/2017/decorative" val="1"/>
              </a:ext>
            </a:extLst>
          </p:cNvPr>
          <p:cNvSpPr txBox="1">
            <a:spLocks noGrp="1"/>
          </p:cNvSpPr>
          <p:nvPr>
            <p:ph type="title" idx="4294967295"/>
          </p:nvPr>
        </p:nvSpPr>
        <p:spPr>
          <a:xfrm>
            <a:off x="219075" y="407988"/>
            <a:ext cx="4645025" cy="328612"/>
          </a:xfrm>
          <a:prstGeom prst="rect">
            <a:avLst/>
          </a:prstGeom>
          <a:noFill/>
          <a:ln>
            <a:noFill/>
            <a:prstDash/>
          </a:ln>
          <a:effectLst/>
        </p:spPr>
        <p:txBody>
          <a:bodyPr rot="0" spcFirstLastPara="1" vertOverflow="overflow" horzOverflow="overflow" vert="horz" wrap="square" lIns="0" tIns="0" rIns="12190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Campus Master Plan</a:t>
            </a:r>
            <a:endParaRPr kumimoji="0" lang="en-US" sz="2400" b="1" i="0" u="none" strike="noStrike" kern="1200" cap="none" spc="0" normalizeH="0" baseline="0" noProof="0" dirty="0">
              <a:ln>
                <a:noFill/>
              </a:ln>
              <a:solidFill>
                <a:schemeClr val="dk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95" name="Google Shape;195;p24">
            <a:extLst>
              <a:ext uri="{C183D7F6-B498-43B3-948B-1728B52AA6E4}">
                <adec:decorative xmlns:adec="http://schemas.microsoft.com/office/drawing/2017/decorative" val="1"/>
              </a:ext>
            </a:extLst>
          </p:cNvPr>
          <p:cNvSpPr/>
          <p:nvPr/>
        </p:nvSpPr>
        <p:spPr>
          <a:xfrm>
            <a:off x="1960733" y="2892867"/>
            <a:ext cx="4078467" cy="3035600"/>
          </a:xfrm>
          <a:custGeom>
            <a:avLst/>
            <a:gdLst/>
            <a:ahLst/>
            <a:cxnLst/>
            <a:rect l="l" t="t" r="r" b="b"/>
            <a:pathLst>
              <a:path w="122354" h="91068" extrusionOk="0">
                <a:moveTo>
                  <a:pt x="35932" y="0"/>
                </a:moveTo>
                <a:lnTo>
                  <a:pt x="0" y="27568"/>
                </a:lnTo>
                <a:lnTo>
                  <a:pt x="81776" y="91068"/>
                </a:lnTo>
                <a:lnTo>
                  <a:pt x="122354" y="49561"/>
                </a:lnTo>
                <a:lnTo>
                  <a:pt x="97574" y="33144"/>
                </a:lnTo>
                <a:lnTo>
                  <a:pt x="83325" y="45534"/>
                </a:lnTo>
                <a:lnTo>
                  <a:pt x="46154" y="17966"/>
                </a:lnTo>
                <a:lnTo>
                  <a:pt x="52659" y="12080"/>
                </a:lnTo>
                <a:close/>
              </a:path>
            </a:pathLst>
          </a:custGeom>
          <a:noFill/>
          <a:ln w="19050" cap="flat" cmpd="sng">
            <a:solidFill>
              <a:schemeClr val="dk2"/>
            </a:solidFill>
            <a:prstDash val="dash"/>
            <a:round/>
            <a:headEnd type="none" w="med" len="med"/>
            <a:tailEnd type="none" w="med" len="med"/>
          </a:ln>
          <a:effectLst>
            <a:outerShdw blurRad="57150" dist="19050" dir="5400000" algn="bl" rotWithShape="0">
              <a:srgbClr val="000000">
                <a:alpha val="76000"/>
              </a:srgbClr>
            </a:outerShdw>
          </a:effectLst>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6" name="Google Shape;196;p24">
            <a:extLst>
              <a:ext uri="{C183D7F6-B498-43B3-948B-1728B52AA6E4}">
                <adec:decorative xmlns:adec="http://schemas.microsoft.com/office/drawing/2017/decorative" val="1"/>
              </a:ext>
            </a:extLst>
          </p:cNvPr>
          <p:cNvSpPr txBox="1"/>
          <p:nvPr/>
        </p:nvSpPr>
        <p:spPr>
          <a:xfrm rot="2257525">
            <a:off x="1923584" y="4458039"/>
            <a:ext cx="1844400" cy="361560"/>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rPr>
              <a:t>ENTRY &amp; CHILDCARE</a:t>
            </a:r>
            <a:endParaRPr kumimoji="0"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p:txBody>
      </p:sp>
      <p:sp>
        <p:nvSpPr>
          <p:cNvPr id="197" name="Google Shape;197;p24">
            <a:extLst>
              <a:ext uri="{C183D7F6-B498-43B3-948B-1728B52AA6E4}">
                <adec:decorative xmlns:adec="http://schemas.microsoft.com/office/drawing/2017/decorative" val="1"/>
              </a:ext>
            </a:extLst>
          </p:cNvPr>
          <p:cNvSpPr/>
          <p:nvPr/>
        </p:nvSpPr>
        <p:spPr>
          <a:xfrm>
            <a:off x="3977667" y="2219968"/>
            <a:ext cx="4437267" cy="2307033"/>
          </a:xfrm>
          <a:custGeom>
            <a:avLst/>
            <a:gdLst/>
            <a:ahLst/>
            <a:cxnLst/>
            <a:rect l="l" t="t" r="r" b="b"/>
            <a:pathLst>
              <a:path w="133118" h="69211" extrusionOk="0">
                <a:moveTo>
                  <a:pt x="62328" y="69211"/>
                </a:moveTo>
                <a:lnTo>
                  <a:pt x="89382" y="43736"/>
                </a:lnTo>
                <a:lnTo>
                  <a:pt x="132667" y="48921"/>
                </a:lnTo>
                <a:lnTo>
                  <a:pt x="133118" y="14203"/>
                </a:lnTo>
                <a:lnTo>
                  <a:pt x="105163" y="10596"/>
                </a:lnTo>
                <a:lnTo>
                  <a:pt x="82167" y="7439"/>
                </a:lnTo>
                <a:lnTo>
                  <a:pt x="81491" y="1578"/>
                </a:lnTo>
                <a:lnTo>
                  <a:pt x="71797" y="0"/>
                </a:lnTo>
                <a:lnTo>
                  <a:pt x="62328" y="1352"/>
                </a:lnTo>
                <a:lnTo>
                  <a:pt x="54438" y="5410"/>
                </a:lnTo>
                <a:lnTo>
                  <a:pt x="44518" y="14203"/>
                </a:lnTo>
                <a:lnTo>
                  <a:pt x="32119" y="7439"/>
                </a:lnTo>
                <a:lnTo>
                  <a:pt x="5066" y="26602"/>
                </a:lnTo>
                <a:lnTo>
                  <a:pt x="5291" y="32689"/>
                </a:lnTo>
                <a:lnTo>
                  <a:pt x="12280" y="37874"/>
                </a:lnTo>
                <a:lnTo>
                  <a:pt x="0" y="48474"/>
                </a:lnTo>
              </a:path>
            </a:pathLst>
          </a:custGeom>
          <a:noFill/>
          <a:ln w="19050" cap="flat" cmpd="sng">
            <a:solidFill>
              <a:schemeClr val="dk2"/>
            </a:solidFill>
            <a:prstDash val="dash"/>
            <a:round/>
            <a:headEnd type="none" w="med" len="med"/>
            <a:tailEnd type="none" w="med" len="med"/>
          </a:ln>
          <a:effectLst>
            <a:outerShdw blurRad="57150" dist="19050" dir="5400000" algn="bl" rotWithShape="0">
              <a:srgbClr val="000000"/>
            </a:outerShdw>
          </a:effectLst>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8" name="Google Shape;198;p24">
            <a:extLst>
              <a:ext uri="{C183D7F6-B498-43B3-948B-1728B52AA6E4}">
                <adec:decorative xmlns:adec="http://schemas.microsoft.com/office/drawing/2017/decorative" val="1"/>
              </a:ext>
            </a:extLst>
          </p:cNvPr>
          <p:cNvSpPr txBox="1"/>
          <p:nvPr/>
        </p:nvSpPr>
        <p:spPr>
          <a:xfrm rot="503515">
            <a:off x="7130331" y="3726233"/>
            <a:ext cx="1844549" cy="361536"/>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Pts val="1100"/>
              <a:buFontTx/>
              <a:buNone/>
              <a:tabLst/>
              <a:defRPr/>
            </a:pPr>
            <a:r>
              <a:rPr kumimoji="0" lang="en"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rPr>
              <a:t>PROMENADE</a:t>
            </a:r>
            <a:endParaRPr kumimoji="0"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800"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p:txBody>
      </p:sp>
      <p:sp>
        <p:nvSpPr>
          <p:cNvPr id="199" name="Google Shape;199;p24">
            <a:extLst>
              <a:ext uri="{C183D7F6-B498-43B3-948B-1728B52AA6E4}">
                <adec:decorative xmlns:adec="http://schemas.microsoft.com/office/drawing/2017/decorative" val="1"/>
              </a:ext>
            </a:extLst>
          </p:cNvPr>
          <p:cNvSpPr/>
          <p:nvPr/>
        </p:nvSpPr>
        <p:spPr>
          <a:xfrm>
            <a:off x="5551800" y="861467"/>
            <a:ext cx="3584533" cy="1818567"/>
          </a:xfrm>
          <a:custGeom>
            <a:avLst/>
            <a:gdLst/>
            <a:ahLst/>
            <a:cxnLst/>
            <a:rect l="l" t="t" r="r" b="b"/>
            <a:pathLst>
              <a:path w="107536" h="54557" extrusionOk="0">
                <a:moveTo>
                  <a:pt x="85894" y="54557"/>
                </a:moveTo>
                <a:lnTo>
                  <a:pt x="85443" y="46666"/>
                </a:lnTo>
                <a:lnTo>
                  <a:pt x="107536" y="26602"/>
                </a:lnTo>
                <a:lnTo>
                  <a:pt x="49597" y="0"/>
                </a:lnTo>
                <a:lnTo>
                  <a:pt x="0" y="38100"/>
                </a:lnTo>
                <a:lnTo>
                  <a:pt x="0" y="44637"/>
                </a:lnTo>
                <a:lnTo>
                  <a:pt x="4734" y="47117"/>
                </a:lnTo>
              </a:path>
            </a:pathLst>
          </a:custGeom>
          <a:noFill/>
          <a:ln w="19050" cap="flat" cmpd="sng">
            <a:solidFill>
              <a:schemeClr val="dk2"/>
            </a:solidFill>
            <a:prstDash val="dash"/>
            <a:round/>
            <a:headEnd type="none" w="med" len="med"/>
            <a:tailEnd type="none" w="med" len="med"/>
          </a:ln>
          <a:effectLst>
            <a:outerShdw blurRad="57150" dist="19050" dir="5400000" algn="bl" rotWithShape="0">
              <a:srgbClr val="000000">
                <a:alpha val="50000"/>
              </a:srgbClr>
            </a:outerShdw>
          </a:effectLst>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0" name="Google Shape;200;p24">
            <a:extLst>
              <a:ext uri="{C183D7F6-B498-43B3-948B-1728B52AA6E4}">
                <adec:decorative xmlns:adec="http://schemas.microsoft.com/office/drawing/2017/decorative" val="1"/>
              </a:ext>
            </a:extLst>
          </p:cNvPr>
          <p:cNvSpPr txBox="1"/>
          <p:nvPr/>
        </p:nvSpPr>
        <p:spPr>
          <a:xfrm rot="418026">
            <a:off x="7503557" y="2201286"/>
            <a:ext cx="1098108" cy="361933"/>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rPr>
              <a:t>COMMONS</a:t>
            </a:r>
            <a:endParaRPr kumimoji="0" sz="1067"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800" b="0" i="0" u="none" strike="noStrike" kern="0" cap="none" spc="0" normalizeH="0" baseline="0" noProof="0">
              <a:ln>
                <a:noFill/>
              </a:ln>
              <a:solidFill>
                <a:srgbClr val="000000"/>
              </a:solidFill>
              <a:effectLst/>
              <a:highlight>
                <a:srgbClr val="FFFFFF"/>
              </a:highlight>
              <a:uLnTx/>
              <a:uFillTx/>
              <a:latin typeface="Helvetica Neue"/>
              <a:ea typeface="Helvetica Neue"/>
              <a:cs typeface="Helvetica Neue"/>
              <a:sym typeface="Helvetica Neue"/>
            </a:endParaRPr>
          </a:p>
        </p:txBody>
      </p:sp>
      <p:sp>
        <p:nvSpPr>
          <p:cNvPr id="201" name="Google Shape;201;p24">
            <a:extLst>
              <a:ext uri="{C183D7F6-B498-43B3-948B-1728B52AA6E4}">
                <adec:decorative xmlns:adec="http://schemas.microsoft.com/office/drawing/2017/decorative" val="1"/>
              </a:ext>
            </a:extLst>
          </p:cNvPr>
          <p:cNvSpPr/>
          <p:nvPr/>
        </p:nvSpPr>
        <p:spPr>
          <a:xfrm>
            <a:off x="2470600" y="5048768"/>
            <a:ext cx="601467" cy="522233"/>
          </a:xfrm>
          <a:custGeom>
            <a:avLst/>
            <a:gdLst/>
            <a:ahLst/>
            <a:cxnLst/>
            <a:rect l="l" t="t" r="r" b="b"/>
            <a:pathLst>
              <a:path w="18044" h="15667" extrusionOk="0">
                <a:moveTo>
                  <a:pt x="0" y="10302"/>
                </a:moveTo>
                <a:lnTo>
                  <a:pt x="8534" y="2500"/>
                </a:lnTo>
                <a:lnTo>
                  <a:pt x="6096" y="732"/>
                </a:lnTo>
                <a:lnTo>
                  <a:pt x="18044" y="0"/>
                </a:lnTo>
                <a:lnTo>
                  <a:pt x="16947" y="8595"/>
                </a:lnTo>
                <a:lnTo>
                  <a:pt x="14386" y="6644"/>
                </a:lnTo>
                <a:lnTo>
                  <a:pt x="6035" y="15667"/>
                </a:lnTo>
                <a:close/>
              </a:path>
            </a:pathLst>
          </a:custGeom>
          <a:gradFill>
            <a:gsLst>
              <a:gs pos="0">
                <a:srgbClr val="E44F7A"/>
              </a:gs>
              <a:gs pos="100000">
                <a:srgbClr val="931E40"/>
              </a:gs>
            </a:gsLst>
            <a:lin ang="5400012" scaled="0"/>
          </a:gradFill>
          <a:ln>
            <a:noFill/>
          </a:ln>
        </p:spPr>
        <p:txBody>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Google Shape;202;p24">
            <a:extLst>
              <a:ext uri="{C183D7F6-B498-43B3-948B-1728B52AA6E4}">
                <adec:decorative xmlns:adec="http://schemas.microsoft.com/office/drawing/2017/decorative" val="1"/>
              </a:ext>
            </a:extLst>
          </p:cNvPr>
          <p:cNvSpPr txBox="1"/>
          <p:nvPr/>
        </p:nvSpPr>
        <p:spPr>
          <a:xfrm rot="-2701510">
            <a:off x="2431432" y="5093511"/>
            <a:ext cx="644033" cy="389746"/>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933"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Helvetica Neue"/>
              </a:rPr>
              <a:t>ENTRY</a:t>
            </a:r>
            <a:endParaRPr kumimoji="0" sz="933" b="0" i="0" u="none" strike="noStrike" kern="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Helvetica Neue"/>
            </a:endParaRPr>
          </a:p>
        </p:txBody>
      </p:sp>
      <p:sp>
        <p:nvSpPr>
          <p:cNvPr id="5" name="Rectangle: Rounded Corners 4">
            <a:extLst>
              <a:ext uri="{FF2B5EF4-FFF2-40B4-BE49-F238E27FC236}">
                <a16:creationId xmlns:a16="http://schemas.microsoft.com/office/drawing/2014/main" id="{AE9981FE-0A55-6CAC-787F-DCEAA5E3C771}"/>
              </a:ext>
              <a:ext uri="{C183D7F6-B498-43B3-948B-1728B52AA6E4}">
                <adec:decorative xmlns:adec="http://schemas.microsoft.com/office/drawing/2017/decorative" val="1"/>
              </a:ext>
            </a:extLst>
          </p:cNvPr>
          <p:cNvSpPr/>
          <p:nvPr/>
        </p:nvSpPr>
        <p:spPr>
          <a:xfrm>
            <a:off x="8695944" y="4579237"/>
            <a:ext cx="2350008" cy="1983527"/>
          </a:xfrm>
          <a:prstGeom prst="round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Valued Added Services Available to Community:</a:t>
            </a:r>
          </a:p>
          <a:p>
            <a:pPr algn="ctr"/>
            <a:r>
              <a:rPr lang="en-US" sz="1200"/>
              <a:t>Medical/Primary Care</a:t>
            </a:r>
          </a:p>
          <a:p>
            <a:pPr algn="ctr"/>
            <a:r>
              <a:rPr lang="en-US" sz="1200"/>
              <a:t>Vision</a:t>
            </a:r>
          </a:p>
          <a:p>
            <a:pPr algn="ctr"/>
            <a:r>
              <a:rPr lang="en-US" sz="1200"/>
              <a:t>Behavioral Health</a:t>
            </a:r>
          </a:p>
          <a:p>
            <a:pPr algn="ctr"/>
            <a:r>
              <a:rPr lang="en-US" sz="1200"/>
              <a:t>Child Development Center</a:t>
            </a:r>
          </a:p>
          <a:p>
            <a:pPr algn="ctr"/>
            <a:r>
              <a:rPr lang="en-US" sz="1200"/>
              <a:t>Social Enterprise</a:t>
            </a:r>
          </a:p>
          <a:p>
            <a:pPr algn="ctr"/>
            <a:r>
              <a:rPr lang="en-US" sz="1200"/>
              <a:t>Gym (for events)</a:t>
            </a:r>
          </a:p>
          <a:p>
            <a:pPr algn="ctr"/>
            <a:r>
              <a:rPr lang="en-US" sz="1200"/>
              <a:t>Volunteer Opportunities</a:t>
            </a:r>
            <a:endParaRPr lang="en-US"/>
          </a:p>
        </p:txBody>
      </p:sp>
      <p:pic>
        <p:nvPicPr>
          <p:cNvPr id="2" name="Picture 1">
            <a:extLst>
              <a:ext uri="{FF2B5EF4-FFF2-40B4-BE49-F238E27FC236}">
                <a16:creationId xmlns:a16="http://schemas.microsoft.com/office/drawing/2014/main" id="{D0A95603-C345-B40A-1112-9E74A9C79C1A}"/>
              </a:ext>
              <a:ext uri="{C183D7F6-B498-43B3-948B-1728B52AA6E4}">
                <adec:decorative xmlns:adec="http://schemas.microsoft.com/office/drawing/2017/decorative" val="1"/>
              </a:ext>
            </a:extLst>
          </p:cNvPr>
          <p:cNvPicPr>
            <a:picLocks noChangeAspect="1"/>
          </p:cNvPicPr>
          <p:nvPr/>
        </p:nvPicPr>
        <p:blipFill>
          <a:blip r:embed="rId4">
            <a:duotone>
              <a:srgbClr val="0A66D4">
                <a:shade val="45000"/>
                <a:satMod val="135000"/>
              </a:srgbClr>
              <a:prstClr val="white"/>
            </a:duotone>
          </a:blip>
          <a:stretch>
            <a:fillRect/>
          </a:stretch>
        </p:blipFill>
        <p:spPr>
          <a:xfrm>
            <a:off x="11298941" y="180248"/>
            <a:ext cx="432152" cy="4321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a:extLst>
              <a:ext uri="{C183D7F6-B498-43B3-948B-1728B52AA6E4}">
                <adec:decorative xmlns:adec="http://schemas.microsoft.com/office/drawing/2017/decorative" val="1"/>
              </a:ext>
            </a:extLst>
          </p:cNvPr>
          <p:cNvGrpSpPr/>
          <p:nvPr/>
        </p:nvGrpSpPr>
        <p:grpSpPr>
          <a:xfrm>
            <a:off x="964865" y="5007461"/>
            <a:ext cx="10107221" cy="1526644"/>
            <a:chOff x="0" y="0"/>
            <a:chExt cx="4039750" cy="610184"/>
          </a:xfrm>
          <a:solidFill>
            <a:srgbClr val="FFE769"/>
          </a:solidFill>
        </p:grpSpPr>
        <p:sp>
          <p:nvSpPr>
            <p:cNvPr id="10" name="Freeform 10">
              <a:extLst>
                <a:ext uri="{C183D7F6-B498-43B3-948B-1728B52AA6E4}">
                  <adec:decorative xmlns:adec="http://schemas.microsoft.com/office/drawing/2017/decorative" val="1"/>
                </a:ext>
              </a:extLst>
            </p:cNvPr>
            <p:cNvSpPr/>
            <p:nvPr/>
          </p:nvSpPr>
          <p:spPr>
            <a:xfrm>
              <a:off x="0" y="0"/>
              <a:ext cx="4039750" cy="610184"/>
            </a:xfrm>
            <a:custGeom>
              <a:avLst/>
              <a:gdLst/>
              <a:ahLst/>
              <a:cxnLst/>
              <a:rect l="l" t="t" r="r" b="b"/>
              <a:pathLst>
                <a:path w="4039750" h="610184">
                  <a:moveTo>
                    <a:pt x="12766" y="0"/>
                  </a:moveTo>
                  <a:lnTo>
                    <a:pt x="4026984" y="0"/>
                  </a:lnTo>
                  <a:cubicBezTo>
                    <a:pt x="4034035" y="0"/>
                    <a:pt x="4039750" y="5716"/>
                    <a:pt x="4039750" y="12766"/>
                  </a:cubicBezTo>
                  <a:lnTo>
                    <a:pt x="4039750" y="597417"/>
                  </a:lnTo>
                  <a:cubicBezTo>
                    <a:pt x="4039750" y="600803"/>
                    <a:pt x="4038405" y="604050"/>
                    <a:pt x="4036011" y="606445"/>
                  </a:cubicBezTo>
                  <a:cubicBezTo>
                    <a:pt x="4033617" y="608839"/>
                    <a:pt x="4030370" y="610184"/>
                    <a:pt x="4026984" y="610184"/>
                  </a:cubicBezTo>
                  <a:lnTo>
                    <a:pt x="12766" y="610184"/>
                  </a:lnTo>
                  <a:cubicBezTo>
                    <a:pt x="9380" y="610184"/>
                    <a:pt x="6133" y="608839"/>
                    <a:pt x="3739" y="606445"/>
                  </a:cubicBezTo>
                  <a:cubicBezTo>
                    <a:pt x="1345" y="604050"/>
                    <a:pt x="0" y="600803"/>
                    <a:pt x="0" y="597417"/>
                  </a:cubicBezTo>
                  <a:lnTo>
                    <a:pt x="0" y="12766"/>
                  </a:lnTo>
                  <a:cubicBezTo>
                    <a:pt x="0" y="9380"/>
                    <a:pt x="1345" y="6133"/>
                    <a:pt x="3739" y="3739"/>
                  </a:cubicBezTo>
                  <a:cubicBezTo>
                    <a:pt x="6133" y="1345"/>
                    <a:pt x="9380" y="0"/>
                    <a:pt x="12766" y="0"/>
                  </a:cubicBezTo>
                  <a:close/>
                </a:path>
              </a:pathLst>
            </a:custGeom>
            <a:gr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defTabSz="914446"/>
              <a:endParaRPr lang="en-US" sz="800">
                <a:solidFill>
                  <a:prstClr val="black"/>
                </a:solidFill>
                <a:highlight>
                  <a:srgbClr val="FFE769"/>
                </a:highlight>
                <a:latin typeface="Poppins"/>
              </a:endParaRPr>
            </a:p>
          </p:txBody>
        </p:sp>
        <p:sp>
          <p:nvSpPr>
            <p:cNvPr id="11" name="TextBox 11"/>
            <p:cNvSpPr txBox="1"/>
            <p:nvPr/>
          </p:nvSpPr>
          <p:spPr>
            <a:xfrm>
              <a:off x="0" y="0"/>
              <a:ext cx="4039750" cy="610184"/>
            </a:xfrm>
            <a:prstGeom prst="rect">
              <a:avLst/>
            </a:prstGeom>
            <a:grpFill/>
          </p:spPr>
          <p:txBody>
            <a:bodyPr lIns="33475" tIns="33475" rIns="33475" bIns="33475"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914446">
                <a:lnSpc>
                  <a:spcPts val="1679"/>
                </a:lnSpc>
              </a:pPr>
              <a:endParaRPr sz="800">
                <a:solidFill>
                  <a:prstClr val="black"/>
                </a:solidFill>
                <a:highlight>
                  <a:srgbClr val="FFE769"/>
                </a:highlight>
                <a:latin typeface="Poppins"/>
              </a:endParaRPr>
            </a:p>
          </p:txBody>
        </p:sp>
      </p:grpSp>
      <p:sp>
        <p:nvSpPr>
          <p:cNvPr id="5" name="Freeform 5">
            <a:extLst>
              <a:ext uri="{C183D7F6-B498-43B3-948B-1728B52AA6E4}">
                <adec:decorative xmlns:adec="http://schemas.microsoft.com/office/drawing/2017/decorative" val="1"/>
              </a:ext>
            </a:extLst>
          </p:cNvPr>
          <p:cNvSpPr/>
          <p:nvPr/>
        </p:nvSpPr>
        <p:spPr>
          <a:xfrm rot="6582863" flipH="1" flipV="1">
            <a:off x="9375153" y="4132045"/>
            <a:ext cx="4144025" cy="2543395"/>
          </a:xfrm>
          <a:custGeom>
            <a:avLst/>
            <a:gdLst/>
            <a:ahLst/>
            <a:cxnLst/>
            <a:rect l="l" t="t" r="r" b="b"/>
            <a:pathLst>
              <a:path w="6216037" h="3815093">
                <a:moveTo>
                  <a:pt x="6216038" y="3815093"/>
                </a:moveTo>
                <a:lnTo>
                  <a:pt x="0" y="3815093"/>
                </a:lnTo>
                <a:lnTo>
                  <a:pt x="0" y="0"/>
                </a:lnTo>
                <a:lnTo>
                  <a:pt x="6216038" y="0"/>
                </a:lnTo>
                <a:lnTo>
                  <a:pt x="6216038" y="3815093"/>
                </a:lnTo>
                <a:close/>
              </a:path>
            </a:pathLst>
          </a:custGeom>
          <a:blipFill>
            <a:blip>
              <a:extLst>
                <a:ext uri="{96DAC541-7B7A-43D3-8B79-37D633B846F1}">
                  <asvg:svgBlip xmlns:asvg="http://schemas.microsoft.com/office/drawing/2016/SVG/main" r:embed="rId2"/>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defTabSz="914446"/>
            <a:endParaRPr lang="en-US" sz="800">
              <a:solidFill>
                <a:prstClr val="black"/>
              </a:solidFill>
              <a:latin typeface="Poppins"/>
            </a:endParaRPr>
          </a:p>
        </p:txBody>
      </p:sp>
      <p:sp>
        <p:nvSpPr>
          <p:cNvPr id="6" name="Freeform 6">
            <a:extLst>
              <a:ext uri="{C183D7F6-B498-43B3-948B-1728B52AA6E4}">
                <adec:decorative xmlns:adec="http://schemas.microsoft.com/office/drawing/2017/decorative" val="1"/>
              </a:ext>
            </a:extLst>
          </p:cNvPr>
          <p:cNvSpPr/>
          <p:nvPr/>
        </p:nvSpPr>
        <p:spPr>
          <a:xfrm>
            <a:off x="10469521" y="125256"/>
            <a:ext cx="1551671" cy="248267"/>
          </a:xfrm>
          <a:custGeom>
            <a:avLst/>
            <a:gdLst/>
            <a:ahLst/>
            <a:cxnLst/>
            <a:rect l="l" t="t" r="r" b="b"/>
            <a:pathLst>
              <a:path w="2327507" h="372401">
                <a:moveTo>
                  <a:pt x="0" y="0"/>
                </a:moveTo>
                <a:lnTo>
                  <a:pt x="2327507" y="0"/>
                </a:lnTo>
                <a:lnTo>
                  <a:pt x="2327507" y="372401"/>
                </a:lnTo>
                <a:lnTo>
                  <a:pt x="0" y="3724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defTabSz="914446"/>
            <a:endParaRPr lang="en-US" sz="800">
              <a:solidFill>
                <a:prstClr val="black"/>
              </a:solidFill>
              <a:latin typeface="Poppins"/>
            </a:endParaRPr>
          </a:p>
        </p:txBody>
      </p:sp>
      <p:sp>
        <p:nvSpPr>
          <p:cNvPr id="8" name="TextBox 8"/>
          <p:cNvSpPr txBox="1">
            <a:spLocks noGrp="1"/>
          </p:cNvSpPr>
          <p:nvPr>
            <p:ph type="title" idx="4294967295"/>
          </p:nvPr>
        </p:nvSpPr>
        <p:spPr>
          <a:xfrm>
            <a:off x="1433368" y="360337"/>
            <a:ext cx="10365734" cy="6677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ts val="528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62626"/>
                </a:solidFill>
                <a:effectLst/>
                <a:uLnTx/>
                <a:uFillTx/>
                <a:latin typeface="Poppins Bold"/>
                <a:ea typeface="Poppins Bold"/>
                <a:cs typeface="Poppins Bold"/>
                <a:sym typeface="Poppins Bold"/>
              </a:rPr>
              <a:t>Residing on Campus &amp; 24/7 Support</a:t>
            </a:r>
          </a:p>
        </p:txBody>
      </p:sp>
      <p:graphicFrame>
        <p:nvGraphicFramePr>
          <p:cNvPr id="14" name="Chart 13" descr="Bed Count by Population. Families 46%. Women 17%. Men 11%. Young adults and LGBTQ 11%. Couples 4%">
            <a:extLst>
              <a:ext uri="{FF2B5EF4-FFF2-40B4-BE49-F238E27FC236}">
                <a16:creationId xmlns:a16="http://schemas.microsoft.com/office/drawing/2014/main" id="{B1F7A4A0-E066-CD2B-ECD2-842FACE28F14}"/>
              </a:ext>
            </a:extLst>
          </p:cNvPr>
          <p:cNvGraphicFramePr>
            <a:graphicFrameLocks/>
          </p:cNvGraphicFramePr>
          <p:nvPr>
            <p:extLst>
              <p:ext uri="{D42A27DB-BD31-4B8C-83A1-F6EECF244321}">
                <p14:modId xmlns:p14="http://schemas.microsoft.com/office/powerpoint/2010/main" val="466384785"/>
              </p:ext>
            </p:extLst>
          </p:nvPr>
        </p:nvGraphicFramePr>
        <p:xfrm>
          <a:off x="6036930" y="1023629"/>
          <a:ext cx="5035155" cy="396858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FB53D2B6-63EF-774A-DCD0-B95B3C7254E4}"/>
              </a:ext>
            </a:extLst>
          </p:cNvPr>
          <p:cNvSpPr txBox="1"/>
          <p:nvPr/>
        </p:nvSpPr>
        <p:spPr>
          <a:xfrm>
            <a:off x="6566621" y="4764410"/>
            <a:ext cx="3989210" cy="215444"/>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914446"/>
            <a:r>
              <a:rPr lang="en-US" sz="800">
                <a:solidFill>
                  <a:prstClr val="black"/>
                </a:solidFill>
                <a:latin typeface="Poppins"/>
              </a:rPr>
              <a:t>* Bed percentages may change slightly prior to opening</a:t>
            </a:r>
          </a:p>
        </p:txBody>
      </p:sp>
      <p:sp>
        <p:nvSpPr>
          <p:cNvPr id="12" name="TextBox 12"/>
          <p:cNvSpPr txBox="1"/>
          <p:nvPr/>
        </p:nvSpPr>
        <p:spPr>
          <a:xfrm>
            <a:off x="1193869" y="5124398"/>
            <a:ext cx="5188429" cy="1294137"/>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313055" lvl="1" indent="-156210" defTabSz="914446">
              <a:lnSpc>
                <a:spcPts val="2612"/>
              </a:lnSpc>
              <a:buFont typeface="Arial"/>
              <a:buChar char="•"/>
            </a:pPr>
            <a:r>
              <a:rPr lang="en-US" sz="1451" b="1" dirty="0">
                <a:solidFill>
                  <a:srgbClr val="141414"/>
                </a:solidFill>
                <a:latin typeface="Open Sans Medium"/>
                <a:ea typeface="Open Sans Medium"/>
                <a:cs typeface="Open Sans Medium"/>
                <a:sym typeface="Open Sans Medium"/>
              </a:rPr>
              <a:t>Dorm Style (double occupancy)​ with shared restrooms</a:t>
            </a:r>
            <a:endParaRPr lang="en-US" dirty="0"/>
          </a:p>
          <a:p>
            <a:pPr marL="313055" lvl="1" indent="-156210" defTabSz="914446">
              <a:lnSpc>
                <a:spcPts val="2612"/>
              </a:lnSpc>
              <a:buFont typeface="Arial"/>
              <a:buChar char="•"/>
            </a:pPr>
            <a:r>
              <a:rPr lang="en-US" sz="1451" b="1" dirty="0">
                <a:solidFill>
                  <a:srgbClr val="141414"/>
                </a:solidFill>
                <a:latin typeface="Open Sans Medium"/>
                <a:ea typeface="Open Sans Medium"/>
                <a:cs typeface="Open Sans Medium"/>
                <a:sym typeface="Open Sans Medium"/>
              </a:rPr>
              <a:t>Families have single occupancy rooms​</a:t>
            </a:r>
            <a:endParaRPr lang="en-US" sz="1451" b="1" dirty="0">
              <a:solidFill>
                <a:srgbClr val="141414"/>
              </a:solidFill>
              <a:latin typeface="Open Sans Medium"/>
              <a:ea typeface="Open Sans Medium"/>
              <a:cs typeface="Open Sans Medium"/>
            </a:endParaRPr>
          </a:p>
          <a:p>
            <a:pPr marL="313055" lvl="1" indent="-156210" defTabSz="914446">
              <a:lnSpc>
                <a:spcPts val="2612"/>
              </a:lnSpc>
              <a:buFont typeface="Arial"/>
              <a:buChar char="•"/>
            </a:pPr>
            <a:r>
              <a:rPr lang="en-US" sz="1500" b="1" dirty="0">
                <a:solidFill>
                  <a:srgbClr val="141414"/>
                </a:solidFill>
                <a:latin typeface="Open Sans Medium"/>
                <a:ea typeface="Open Sans Medium"/>
                <a:cs typeface="Open Sans Medium"/>
              </a:rPr>
              <a:t>Designed for maximum flexibility using safe pods of 16-18 beds (8 – 10 rooms)</a:t>
            </a:r>
            <a:endParaRPr lang="en-US" sz="1450" b="1" dirty="0">
              <a:solidFill>
                <a:srgbClr val="141414"/>
              </a:solidFill>
              <a:latin typeface="Open Sans Medium"/>
              <a:ea typeface="Open Sans Medium"/>
              <a:cs typeface="Open Sans Medium"/>
            </a:endParaRPr>
          </a:p>
        </p:txBody>
      </p:sp>
      <p:sp>
        <p:nvSpPr>
          <p:cNvPr id="13" name="TextBox 13"/>
          <p:cNvSpPr txBox="1"/>
          <p:nvPr/>
        </p:nvSpPr>
        <p:spPr>
          <a:xfrm>
            <a:off x="6456254" y="5019822"/>
            <a:ext cx="4541877" cy="95930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313055" lvl="1" indent="-156210" defTabSz="914446">
              <a:lnSpc>
                <a:spcPts val="2612"/>
              </a:lnSpc>
              <a:buFont typeface="Arial"/>
              <a:buChar char="•"/>
            </a:pPr>
            <a:r>
              <a:rPr lang="en-US" sz="1451" b="1" dirty="0">
                <a:solidFill>
                  <a:srgbClr val="141414"/>
                </a:solidFill>
                <a:latin typeface="Open Sans Medium"/>
                <a:ea typeface="Open Sans Medium"/>
                <a:cs typeface="Open Sans Medium"/>
                <a:sym typeface="Open Sans Medium"/>
              </a:rPr>
              <a:t>Average length of stay: 9 months​</a:t>
            </a:r>
          </a:p>
          <a:p>
            <a:pPr marL="313055" lvl="1" indent="-156210" defTabSz="914446">
              <a:lnSpc>
                <a:spcPts val="2612"/>
              </a:lnSpc>
              <a:buFont typeface="Arial"/>
              <a:buChar char="•"/>
            </a:pPr>
            <a:r>
              <a:rPr lang="en-US" sz="1450" b="1" dirty="0">
                <a:solidFill>
                  <a:srgbClr val="141414"/>
                </a:solidFill>
                <a:latin typeface="Open Sans Medium"/>
                <a:ea typeface="Open Sans Medium"/>
                <a:cs typeface="Open Sans Medium"/>
              </a:rPr>
              <a:t>24/7 Operations and support for each client on campus</a:t>
            </a:r>
          </a:p>
        </p:txBody>
      </p:sp>
      <p:pic>
        <p:nvPicPr>
          <p:cNvPr id="15" name="Picture 14">
            <a:extLst>
              <a:ext uri="{FF2B5EF4-FFF2-40B4-BE49-F238E27FC236}">
                <a16:creationId xmlns:a16="http://schemas.microsoft.com/office/drawing/2014/main" id="{A037A4DC-DDDA-02C3-A36C-5219E08BCBEA}"/>
              </a:ext>
              <a:ext uri="{C183D7F6-B498-43B3-948B-1728B52AA6E4}">
                <adec:decorative xmlns:adec="http://schemas.microsoft.com/office/drawing/2017/decorative" val="1"/>
              </a:ext>
            </a:extLst>
          </p:cNvPr>
          <p:cNvPicPr>
            <a:picLocks noChangeAspect="1"/>
          </p:cNvPicPr>
          <p:nvPr/>
        </p:nvPicPr>
        <p:blipFill>
          <a:blip r:embed="rId5"/>
          <a:srcRect l="43360"/>
          <a:stretch>
            <a:fillRect/>
          </a:stretch>
        </p:blipFill>
        <p:spPr>
          <a:xfrm>
            <a:off x="959159" y="1070910"/>
            <a:ext cx="5109677" cy="3874023"/>
          </a:xfrm>
          <a:prstGeom prst="rect">
            <a:avLst/>
          </a:prstGeom>
        </p:spPr>
      </p:pic>
      <p:sp>
        <p:nvSpPr>
          <p:cNvPr id="2" name="Freeform 2">
            <a:extLst>
              <a:ext uri="{C183D7F6-B498-43B3-948B-1728B52AA6E4}">
                <adec:decorative xmlns:adec="http://schemas.microsoft.com/office/drawing/2017/decorative" val="1"/>
              </a:ext>
            </a:extLst>
          </p:cNvPr>
          <p:cNvSpPr/>
          <p:nvPr/>
        </p:nvSpPr>
        <p:spPr>
          <a:xfrm rot="19322418">
            <a:off x="-2408084" y="-2323999"/>
            <a:ext cx="3875267" cy="4647997"/>
          </a:xfrm>
          <a:custGeom>
            <a:avLst/>
            <a:gdLst/>
            <a:ahLst/>
            <a:cxnLst/>
            <a:rect l="l" t="t" r="r" b="b"/>
            <a:pathLst>
              <a:path w="5812901" h="6971995">
                <a:moveTo>
                  <a:pt x="0" y="0"/>
                </a:moveTo>
                <a:lnTo>
                  <a:pt x="5812900" y="0"/>
                </a:lnTo>
                <a:lnTo>
                  <a:pt x="5812900" y="6971994"/>
                </a:lnTo>
                <a:lnTo>
                  <a:pt x="0" y="69719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defTabSz="914446"/>
            <a:endParaRPr lang="en-US" sz="800">
              <a:solidFill>
                <a:prstClr val="black"/>
              </a:solidFill>
              <a:latin typeface="Poppins"/>
            </a:endParaRPr>
          </a:p>
        </p:txBody>
      </p:sp>
      <p:graphicFrame>
        <p:nvGraphicFramePr>
          <p:cNvPr id="16" name="Chart 15">
            <a:extLst>
              <a:ext uri="{FF2B5EF4-FFF2-40B4-BE49-F238E27FC236}">
                <a16:creationId xmlns:a16="http://schemas.microsoft.com/office/drawing/2014/main" id="{B1F7A4A0-E066-CD2B-ECD2-842FACE28F14}"/>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334244538"/>
              </p:ext>
            </p:extLst>
          </p:nvPr>
        </p:nvGraphicFramePr>
        <p:xfrm>
          <a:off x="5833622" y="1128421"/>
          <a:ext cx="5455209" cy="3743711"/>
        </p:xfrm>
        <a:graphic>
          <a:graphicData uri="http://schemas.openxmlformats.org/drawingml/2006/chart">
            <c:chart xmlns:c="http://schemas.openxmlformats.org/drawingml/2006/chart" xmlns:r="http://schemas.openxmlformats.org/officeDocument/2006/relationships" r:id="rId7"/>
          </a:graphicData>
        </a:graphic>
      </p:graphicFrame>
      <p:pic>
        <p:nvPicPr>
          <p:cNvPr id="18" name="Picture 17">
            <a:extLst>
              <a:ext uri="{FF2B5EF4-FFF2-40B4-BE49-F238E27FC236}">
                <a16:creationId xmlns:a16="http://schemas.microsoft.com/office/drawing/2014/main" id="{607DB710-9E9A-CA6E-E722-9C3A4ADCC613}"/>
              </a:ext>
              <a:ext uri="{C183D7F6-B498-43B3-948B-1728B52AA6E4}">
                <adec:decorative xmlns:adec="http://schemas.microsoft.com/office/drawing/2017/decorative" val="1"/>
              </a:ext>
            </a:extLst>
          </p:cNvPr>
          <p:cNvPicPr>
            <a:picLocks noChangeAspect="1"/>
          </p:cNvPicPr>
          <p:nvPr/>
        </p:nvPicPr>
        <p:blipFill>
          <a:blip r:embed="rId8"/>
          <a:srcRect/>
          <a:stretch/>
        </p:blipFill>
        <p:spPr>
          <a:xfrm>
            <a:off x="0" y="6381751"/>
            <a:ext cx="1545190" cy="55147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19701-44CC-AA64-676B-42DAC06DABC8}"/>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0AFEE57D-EFF8-F7D2-5C72-CEE4313B7F94}"/>
              </a:ext>
              <a:ext uri="{C183D7F6-B498-43B3-948B-1728B52AA6E4}">
                <adec:decorative xmlns:adec="http://schemas.microsoft.com/office/drawing/2017/decorative" val="1"/>
              </a:ext>
            </a:extLst>
          </p:cNvPr>
          <p:cNvGrpSpPr/>
          <p:nvPr/>
        </p:nvGrpSpPr>
        <p:grpSpPr>
          <a:xfrm>
            <a:off x="505619" y="1484724"/>
            <a:ext cx="4551816" cy="3314918"/>
            <a:chOff x="0" y="0"/>
            <a:chExt cx="1116081" cy="812800"/>
          </a:xfrm>
        </p:grpSpPr>
        <p:sp>
          <p:nvSpPr>
            <p:cNvPr id="4" name="Freeform 4">
              <a:extLst>
                <a:ext uri="{FF2B5EF4-FFF2-40B4-BE49-F238E27FC236}">
                  <a16:creationId xmlns:a16="http://schemas.microsoft.com/office/drawing/2014/main" id="{76F3DCF6-7AF0-8834-AE3E-EEB1BE59912F}"/>
                </a:ext>
              </a:extLst>
            </p:cNvPr>
            <p:cNvSpPr/>
            <p:nvPr/>
          </p:nvSpPr>
          <p:spPr>
            <a:xfrm>
              <a:off x="0" y="0"/>
              <a:ext cx="1116081" cy="812800"/>
            </a:xfrm>
            <a:custGeom>
              <a:avLst/>
              <a:gdLst/>
              <a:ahLst/>
              <a:cxnLst/>
              <a:rect l="l" t="t" r="r" b="b"/>
              <a:pathLst>
                <a:path w="1116081" h="812800">
                  <a:moveTo>
                    <a:pt x="26080" y="0"/>
                  </a:moveTo>
                  <a:lnTo>
                    <a:pt x="1090001" y="0"/>
                  </a:lnTo>
                  <a:cubicBezTo>
                    <a:pt x="1104404" y="0"/>
                    <a:pt x="1116081" y="11676"/>
                    <a:pt x="1116081" y="26080"/>
                  </a:cubicBezTo>
                  <a:lnTo>
                    <a:pt x="1116081" y="786720"/>
                  </a:lnTo>
                  <a:cubicBezTo>
                    <a:pt x="1116081" y="793637"/>
                    <a:pt x="1113333" y="800271"/>
                    <a:pt x="1108442" y="805161"/>
                  </a:cubicBezTo>
                  <a:cubicBezTo>
                    <a:pt x="1103551" y="810052"/>
                    <a:pt x="1096918" y="812800"/>
                    <a:pt x="1090001" y="812800"/>
                  </a:cubicBezTo>
                  <a:lnTo>
                    <a:pt x="26080" y="812800"/>
                  </a:lnTo>
                  <a:cubicBezTo>
                    <a:pt x="11676" y="812800"/>
                    <a:pt x="0" y="801124"/>
                    <a:pt x="0" y="786720"/>
                  </a:cubicBezTo>
                  <a:lnTo>
                    <a:pt x="0" y="26080"/>
                  </a:lnTo>
                  <a:cubicBezTo>
                    <a:pt x="0" y="11676"/>
                    <a:pt x="11676" y="0"/>
                    <a:pt x="26080" y="0"/>
                  </a:cubicBezTo>
                  <a:close/>
                </a:path>
              </a:pathLst>
            </a:custGeom>
            <a:blipFill>
              <a:blip r:embed="rId2"/>
              <a:stretch>
                <a:fillRect l="-5805" r="-5805"/>
              </a:stretch>
            </a:blipFill>
          </p:spPr>
          <p:txBody>
            <a:bodyPr/>
            <a:lstStyle/>
            <a:p>
              <a:endParaRPr lang="en-US" sz="1200"/>
            </a:p>
          </p:txBody>
        </p:sp>
      </p:grpSp>
      <p:sp>
        <p:nvSpPr>
          <p:cNvPr id="8" name="TextBox 8">
            <a:extLst>
              <a:ext uri="{FF2B5EF4-FFF2-40B4-BE49-F238E27FC236}">
                <a16:creationId xmlns:a16="http://schemas.microsoft.com/office/drawing/2014/main" id="{37A19EDF-EECB-B8ED-378B-83F5C15C76E3}"/>
              </a:ext>
            </a:extLst>
          </p:cNvPr>
          <p:cNvSpPr txBox="1">
            <a:spLocks noGrp="1"/>
          </p:cNvSpPr>
          <p:nvPr>
            <p:ph type="title" idx="4294967295"/>
          </p:nvPr>
        </p:nvSpPr>
        <p:spPr>
          <a:xfrm>
            <a:off x="1433367" y="373474"/>
            <a:ext cx="8379936" cy="6677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28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62626"/>
                </a:solidFill>
                <a:effectLst/>
                <a:uLnTx/>
                <a:uFillTx/>
                <a:latin typeface="Poppins Bold"/>
                <a:ea typeface="Poppins Bold"/>
                <a:cs typeface="Poppins Bold"/>
                <a:sym typeface="Poppins Bold"/>
              </a:rPr>
              <a:t>Special Features on Campus</a:t>
            </a:r>
          </a:p>
        </p:txBody>
      </p:sp>
      <p:grpSp>
        <p:nvGrpSpPr>
          <p:cNvPr id="9" name="Group 9" descr="Residential services, mall amenities, gym, post office, dining hall, animal care center, and outdoor garden and park areas">
            <a:extLst>
              <a:ext uri="{FF2B5EF4-FFF2-40B4-BE49-F238E27FC236}">
                <a16:creationId xmlns:a16="http://schemas.microsoft.com/office/drawing/2014/main" id="{14631DCC-E3F9-C3CB-70D3-A23DBFEFB838}"/>
              </a:ext>
            </a:extLst>
          </p:cNvPr>
          <p:cNvGrpSpPr/>
          <p:nvPr/>
        </p:nvGrpSpPr>
        <p:grpSpPr>
          <a:xfrm>
            <a:off x="5615296" y="1041226"/>
            <a:ext cx="10107221" cy="5415256"/>
            <a:chOff x="0" y="-8969"/>
            <a:chExt cx="4039750" cy="729519"/>
          </a:xfrm>
        </p:grpSpPr>
        <p:sp>
          <p:nvSpPr>
            <p:cNvPr id="10" name="Freeform 10">
              <a:extLst>
                <a:ext uri="{FF2B5EF4-FFF2-40B4-BE49-F238E27FC236}">
                  <a16:creationId xmlns:a16="http://schemas.microsoft.com/office/drawing/2014/main" id="{46EB6044-623D-9D02-593C-E2032D91974B}"/>
                </a:ext>
                <a:ext uri="{C183D7F6-B498-43B3-948B-1728B52AA6E4}">
                  <adec:decorative xmlns:adec="http://schemas.microsoft.com/office/drawing/2017/decorative" val="1"/>
                </a:ext>
              </a:extLst>
            </p:cNvPr>
            <p:cNvSpPr/>
            <p:nvPr/>
          </p:nvSpPr>
          <p:spPr>
            <a:xfrm>
              <a:off x="0" y="-8969"/>
              <a:ext cx="2560369" cy="729519"/>
            </a:xfrm>
            <a:custGeom>
              <a:avLst/>
              <a:gdLst/>
              <a:ahLst/>
              <a:cxnLst/>
              <a:rect l="l" t="t" r="r" b="b"/>
              <a:pathLst>
                <a:path w="4039750" h="610184">
                  <a:moveTo>
                    <a:pt x="12766" y="0"/>
                  </a:moveTo>
                  <a:lnTo>
                    <a:pt x="4026984" y="0"/>
                  </a:lnTo>
                  <a:cubicBezTo>
                    <a:pt x="4034035" y="0"/>
                    <a:pt x="4039750" y="5716"/>
                    <a:pt x="4039750" y="12766"/>
                  </a:cubicBezTo>
                  <a:lnTo>
                    <a:pt x="4039750" y="597417"/>
                  </a:lnTo>
                  <a:cubicBezTo>
                    <a:pt x="4039750" y="600803"/>
                    <a:pt x="4038405" y="604050"/>
                    <a:pt x="4036011" y="606445"/>
                  </a:cubicBezTo>
                  <a:cubicBezTo>
                    <a:pt x="4033617" y="608839"/>
                    <a:pt x="4030370" y="610184"/>
                    <a:pt x="4026984" y="610184"/>
                  </a:cubicBezTo>
                  <a:lnTo>
                    <a:pt x="12766" y="610184"/>
                  </a:lnTo>
                  <a:cubicBezTo>
                    <a:pt x="9380" y="610184"/>
                    <a:pt x="6133" y="608839"/>
                    <a:pt x="3739" y="606445"/>
                  </a:cubicBezTo>
                  <a:cubicBezTo>
                    <a:pt x="1345" y="604050"/>
                    <a:pt x="0" y="600803"/>
                    <a:pt x="0" y="597417"/>
                  </a:cubicBezTo>
                  <a:lnTo>
                    <a:pt x="0" y="12766"/>
                  </a:lnTo>
                  <a:cubicBezTo>
                    <a:pt x="0" y="9380"/>
                    <a:pt x="1345" y="6133"/>
                    <a:pt x="3739" y="3739"/>
                  </a:cubicBezTo>
                  <a:cubicBezTo>
                    <a:pt x="6133" y="1345"/>
                    <a:pt x="9380" y="0"/>
                    <a:pt x="12766" y="0"/>
                  </a:cubicBezTo>
                  <a:close/>
                </a:path>
              </a:pathLst>
            </a:custGeom>
            <a:solidFill>
              <a:srgbClr val="FFE769"/>
            </a:solidFill>
          </p:spPr>
          <p:txBody>
            <a:bodyPr numCol="2"/>
            <a:lstStyle/>
            <a:p>
              <a:pPr marL="171450" indent="-171450">
                <a:buFont typeface="Arial" panose="020B0604020202020204" pitchFamily="34" charset="0"/>
                <a:buChar char="•"/>
              </a:pPr>
              <a:r>
                <a:rPr lang="en-US" sz="1700"/>
                <a:t>Integrated into the Residential Buildings</a:t>
              </a:r>
            </a:p>
            <a:p>
              <a:pPr marL="628650" lvl="1" indent="-171450">
                <a:buFont typeface="Arial" panose="020B0604020202020204" pitchFamily="34" charset="0"/>
                <a:buChar char="•"/>
              </a:pPr>
              <a:r>
                <a:rPr lang="en-US" sz="1700"/>
                <a:t>Embedded Case Manager Offices</a:t>
              </a:r>
            </a:p>
            <a:p>
              <a:pPr marL="628650" lvl="1" indent="-171450">
                <a:buFont typeface="Arial" panose="020B0604020202020204" pitchFamily="34" charset="0"/>
                <a:buChar char="•"/>
              </a:pPr>
              <a:r>
                <a:rPr lang="en-US" sz="1700"/>
                <a:t>Study Rooms</a:t>
              </a:r>
            </a:p>
            <a:p>
              <a:pPr marL="628650" lvl="1" indent="-171450">
                <a:buFont typeface="Arial" panose="020B0604020202020204" pitchFamily="34" charset="0"/>
                <a:buChar char="•"/>
              </a:pPr>
              <a:r>
                <a:rPr lang="en-US" sz="1700"/>
                <a:t>Recreation Room</a:t>
              </a:r>
            </a:p>
            <a:p>
              <a:pPr marL="628650" lvl="1" indent="-171450">
                <a:buFont typeface="Arial" panose="020B0604020202020204" pitchFamily="34" charset="0"/>
                <a:buChar char="•"/>
              </a:pPr>
              <a:r>
                <a:rPr lang="en-US" sz="1700"/>
                <a:t>TV/ Lounge Areas</a:t>
              </a:r>
            </a:p>
            <a:p>
              <a:pPr marL="628650" lvl="1" indent="-171450">
                <a:buFont typeface="Arial" panose="020B0604020202020204" pitchFamily="34" charset="0"/>
                <a:buChar char="•"/>
              </a:pPr>
              <a:r>
                <a:rPr lang="en-US" sz="1700"/>
                <a:t>Quiet Rooms</a:t>
              </a:r>
            </a:p>
            <a:p>
              <a:pPr marL="628650" lvl="1" indent="-171450">
                <a:buFont typeface="Arial" panose="020B0604020202020204" pitchFamily="34" charset="0"/>
                <a:buChar char="•"/>
              </a:pPr>
              <a:r>
                <a:rPr lang="en-US" sz="1700"/>
                <a:t>Kids Playroom</a:t>
              </a:r>
            </a:p>
            <a:p>
              <a:pPr marL="628650" lvl="1" indent="-171450">
                <a:buFont typeface="Arial" panose="020B0604020202020204" pitchFamily="34" charset="0"/>
                <a:buChar char="•"/>
              </a:pPr>
              <a:r>
                <a:rPr lang="en-US" sz="1700"/>
                <a:t>Teen Room</a:t>
              </a:r>
            </a:p>
            <a:p>
              <a:pPr marL="628650" lvl="1" indent="-171450">
                <a:buFont typeface="Arial" panose="020B0604020202020204" pitchFamily="34" charset="0"/>
                <a:buChar char="•"/>
              </a:pPr>
              <a:r>
                <a:rPr lang="en-US" sz="1700"/>
                <a:t>Young Adults Learning Kitchen</a:t>
              </a:r>
            </a:p>
            <a:p>
              <a:pPr marL="628650" lvl="1" indent="-171450">
                <a:buFont typeface="Arial" panose="020B0604020202020204" pitchFamily="34" charset="0"/>
                <a:buChar char="•"/>
              </a:pPr>
              <a:r>
                <a:rPr lang="en-US" sz="1700"/>
                <a:t>Family Private Dining Room</a:t>
              </a:r>
            </a:p>
            <a:p>
              <a:pPr marL="171450" indent="-171450">
                <a:buFont typeface="Arial" panose="020B0604020202020204" pitchFamily="34" charset="0"/>
                <a:buChar char="•"/>
              </a:pPr>
              <a:r>
                <a:rPr lang="en-US" sz="1700"/>
                <a:t>Mall Area</a:t>
              </a:r>
            </a:p>
            <a:p>
              <a:pPr marL="628650" lvl="1" indent="-171450">
                <a:buFont typeface="Arial" panose="020B0604020202020204" pitchFamily="34" charset="0"/>
                <a:buChar char="•"/>
              </a:pPr>
              <a:r>
                <a:rPr lang="en-US" sz="1700"/>
                <a:t>Beauty Salon</a:t>
              </a:r>
            </a:p>
            <a:p>
              <a:pPr marL="628650" lvl="1" indent="-171450">
                <a:buFont typeface="Arial" panose="020B0604020202020204" pitchFamily="34" charset="0"/>
                <a:buChar char="•"/>
              </a:pPr>
              <a:r>
                <a:rPr lang="en-US" sz="1700"/>
                <a:t>Barber Shop</a:t>
              </a:r>
            </a:p>
            <a:p>
              <a:pPr marL="628650" lvl="1" indent="-171450">
                <a:buFont typeface="Arial" panose="020B0604020202020204" pitchFamily="34" charset="0"/>
                <a:buChar char="•"/>
              </a:pPr>
              <a:r>
                <a:rPr lang="en-US" sz="1700"/>
                <a:t>Bike Shop</a:t>
              </a:r>
            </a:p>
            <a:p>
              <a:pPr marL="628650" lvl="1" indent="-171450">
                <a:buFont typeface="Arial" panose="020B0604020202020204" pitchFamily="34" charset="0"/>
                <a:buChar char="•"/>
              </a:pPr>
              <a:r>
                <a:rPr lang="en-US" sz="1700"/>
                <a:t>Clothing, Bedding &amp; Toy Store</a:t>
              </a:r>
            </a:p>
            <a:p>
              <a:pPr marL="628650" lvl="1" indent="-171450">
                <a:buFont typeface="Arial" panose="020B0604020202020204" pitchFamily="34" charset="0"/>
                <a:buChar char="•"/>
              </a:pPr>
              <a:r>
                <a:rPr lang="en-US" sz="1700"/>
                <a:t>Snack Bar</a:t>
              </a:r>
            </a:p>
            <a:p>
              <a:pPr marL="171450" indent="-171450">
                <a:buFont typeface="Arial" panose="020B0604020202020204" pitchFamily="34" charset="0"/>
                <a:buChar char="•"/>
              </a:pPr>
              <a:r>
                <a:rPr lang="en-US" sz="1700"/>
                <a:t>Gym with Fitness Center and Studio</a:t>
              </a:r>
            </a:p>
            <a:p>
              <a:pPr marL="171450" indent="-171450">
                <a:buFont typeface="Arial" panose="020B0604020202020204" pitchFamily="34" charset="0"/>
                <a:buChar char="•"/>
              </a:pPr>
              <a:r>
                <a:rPr lang="en-US" sz="1700"/>
                <a:t>Post Office</a:t>
              </a:r>
            </a:p>
            <a:p>
              <a:pPr marL="171450" indent="-171450">
                <a:buFont typeface="Arial" panose="020B0604020202020204" pitchFamily="34" charset="0"/>
                <a:buChar char="•"/>
              </a:pPr>
              <a:r>
                <a:rPr lang="en-US" sz="1700"/>
                <a:t>Dining Hall</a:t>
              </a:r>
            </a:p>
            <a:p>
              <a:pPr marL="628650" lvl="1" indent="-171450">
                <a:buFont typeface="Arial" panose="020B0604020202020204" pitchFamily="34" charset="0"/>
                <a:buChar char="•"/>
              </a:pPr>
              <a:r>
                <a:rPr lang="en-US" sz="1700"/>
                <a:t>Microenterprise –Café</a:t>
              </a:r>
            </a:p>
            <a:p>
              <a:pPr marL="628650" lvl="1" indent="-171450">
                <a:buFont typeface="Arial" panose="020B0604020202020204" pitchFamily="34" charset="0"/>
                <a:buChar char="•"/>
              </a:pPr>
              <a:r>
                <a:rPr lang="en-US" sz="1700"/>
                <a:t>2 Private Dining Rooms for Population Separation</a:t>
              </a:r>
            </a:p>
            <a:p>
              <a:pPr marL="171450" indent="-171450">
                <a:buFont typeface="Arial" panose="020B0604020202020204" pitchFamily="34" charset="0"/>
                <a:buChar char="•"/>
              </a:pPr>
              <a:r>
                <a:rPr lang="en-US" sz="1700"/>
                <a:t>Animal Care Center</a:t>
              </a:r>
            </a:p>
            <a:p>
              <a:pPr marL="628650" lvl="1" indent="-171450">
                <a:buFont typeface="Arial" panose="020B0604020202020204" pitchFamily="34" charset="0"/>
                <a:buChar char="•"/>
              </a:pPr>
              <a:r>
                <a:rPr lang="en-US" sz="1700"/>
                <a:t>Kennels (38)</a:t>
              </a:r>
            </a:p>
            <a:p>
              <a:pPr marL="628650" lvl="1" indent="-171450">
                <a:buFont typeface="Arial" panose="020B0604020202020204" pitchFamily="34" charset="0"/>
                <a:buChar char="•"/>
              </a:pPr>
              <a:r>
                <a:rPr lang="en-US" sz="1700"/>
                <a:t>Cattery</a:t>
              </a:r>
            </a:p>
            <a:p>
              <a:pPr marL="628650" lvl="1" indent="-171450">
                <a:buFont typeface="Arial" panose="020B0604020202020204" pitchFamily="34" charset="0"/>
                <a:buChar char="•"/>
              </a:pPr>
              <a:r>
                <a:rPr lang="en-US" sz="1700"/>
                <a:t>Exotic Pet Area</a:t>
              </a:r>
            </a:p>
            <a:p>
              <a:pPr marL="171450" indent="-171450">
                <a:buFont typeface="Arial" panose="020B0604020202020204" pitchFamily="34" charset="0"/>
                <a:buChar char="•"/>
              </a:pPr>
              <a:r>
                <a:rPr lang="en-US" sz="1700"/>
                <a:t>Outdoor Spaces</a:t>
              </a:r>
            </a:p>
            <a:p>
              <a:pPr marL="628650" lvl="1" indent="-171450">
                <a:buFont typeface="Arial" panose="020B0604020202020204" pitchFamily="34" charset="0"/>
                <a:buChar char="•"/>
              </a:pPr>
              <a:r>
                <a:rPr lang="en-US" sz="1700"/>
                <a:t>Healing Garden</a:t>
              </a:r>
            </a:p>
            <a:p>
              <a:pPr marL="628650" lvl="1" indent="-171450">
                <a:buFont typeface="Arial" panose="020B0604020202020204" pitchFamily="34" charset="0"/>
                <a:buChar char="•"/>
              </a:pPr>
              <a:r>
                <a:rPr lang="en-US" sz="1700"/>
                <a:t>Community Garden</a:t>
              </a:r>
            </a:p>
            <a:p>
              <a:pPr marL="628650" lvl="1" indent="-171450">
                <a:buFont typeface="Arial" panose="020B0604020202020204" pitchFamily="34" charset="0"/>
                <a:buChar char="•"/>
              </a:pPr>
              <a:r>
                <a:rPr lang="en-US" sz="1700"/>
                <a:t>Welcome Pavillion</a:t>
              </a:r>
            </a:p>
            <a:p>
              <a:pPr marL="628650" lvl="1" indent="-171450">
                <a:buFont typeface="Arial" panose="020B0604020202020204" pitchFamily="34" charset="0"/>
                <a:buChar char="•"/>
              </a:pPr>
              <a:r>
                <a:rPr lang="en-US" sz="1700"/>
                <a:t>Promenade </a:t>
              </a:r>
            </a:p>
            <a:p>
              <a:pPr marL="628650" lvl="1" indent="-171450">
                <a:buFont typeface="Arial" panose="020B0604020202020204" pitchFamily="34" charset="0"/>
                <a:buChar char="•"/>
              </a:pPr>
              <a:r>
                <a:rPr lang="en-US" sz="1700"/>
                <a:t>Commons Area</a:t>
              </a:r>
            </a:p>
            <a:p>
              <a:pPr marL="628650" lvl="1" indent="-171450">
                <a:buFont typeface="Arial" panose="020B0604020202020204" pitchFamily="34" charset="0"/>
                <a:buChar char="•"/>
              </a:pPr>
              <a:r>
                <a:rPr lang="en-US" sz="1700"/>
                <a:t>Pet Walking Path</a:t>
              </a:r>
            </a:p>
            <a:p>
              <a:pPr marL="628650" lvl="1" indent="-171450">
                <a:buFont typeface="Arial" panose="020B0604020202020204" pitchFamily="34" charset="0"/>
                <a:buChar char="•"/>
              </a:pPr>
              <a:r>
                <a:rPr lang="en-US" sz="1700"/>
                <a:t>Open park area</a:t>
              </a:r>
            </a:p>
            <a:p>
              <a:pPr marL="628650" lvl="1" indent="-171450">
                <a:buFont typeface="Arial" panose="020B0604020202020204" pitchFamily="34" charset="0"/>
                <a:buChar char="•"/>
              </a:pPr>
              <a:endParaRPr lang="en-US" sz="1200"/>
            </a:p>
          </p:txBody>
        </p:sp>
        <p:sp>
          <p:nvSpPr>
            <p:cNvPr id="11" name="TextBox 11">
              <a:extLst>
                <a:ext uri="{FF2B5EF4-FFF2-40B4-BE49-F238E27FC236}">
                  <a16:creationId xmlns:a16="http://schemas.microsoft.com/office/drawing/2014/main" id="{7B753C12-09F5-B242-E643-F66EE0B623D7}"/>
                </a:ext>
              </a:extLst>
            </p:cNvPr>
            <p:cNvSpPr txBox="1"/>
            <p:nvPr/>
          </p:nvSpPr>
          <p:spPr>
            <a:xfrm>
              <a:off x="0" y="0"/>
              <a:ext cx="4039750" cy="610184"/>
            </a:xfrm>
            <a:prstGeom prst="rect">
              <a:avLst/>
            </a:prstGeom>
          </p:spPr>
          <p:txBody>
            <a:bodyPr lIns="33475" tIns="33475" rIns="33475" bIns="33475" rtlCol="0" anchor="ctr"/>
            <a:lstStyle/>
            <a:p>
              <a:pPr algn="ctr">
                <a:lnSpc>
                  <a:spcPts val="1679"/>
                </a:lnSpc>
              </a:pPr>
              <a:endParaRPr sz="1200"/>
            </a:p>
          </p:txBody>
        </p:sp>
      </p:grpSp>
      <p:sp>
        <p:nvSpPr>
          <p:cNvPr id="6" name="Freeform 6">
            <a:extLst>
              <a:ext uri="{FF2B5EF4-FFF2-40B4-BE49-F238E27FC236}">
                <a16:creationId xmlns:a16="http://schemas.microsoft.com/office/drawing/2014/main" id="{4A11406D-5787-09FC-7A07-929B571F11D0}"/>
              </a:ext>
              <a:ext uri="{C183D7F6-B498-43B3-948B-1728B52AA6E4}">
                <adec:decorative xmlns:adec="http://schemas.microsoft.com/office/drawing/2017/decorative" val="1"/>
              </a:ext>
            </a:extLst>
          </p:cNvPr>
          <p:cNvSpPr/>
          <p:nvPr/>
        </p:nvSpPr>
        <p:spPr>
          <a:xfrm>
            <a:off x="10469520" y="125255"/>
            <a:ext cx="1551671" cy="248267"/>
          </a:xfrm>
          <a:custGeom>
            <a:avLst/>
            <a:gdLst/>
            <a:ahLst/>
            <a:cxnLst/>
            <a:rect l="l" t="t" r="r" b="b"/>
            <a:pathLst>
              <a:path w="2327507" h="372401">
                <a:moveTo>
                  <a:pt x="0" y="0"/>
                </a:moveTo>
                <a:lnTo>
                  <a:pt x="2327507" y="0"/>
                </a:lnTo>
                <a:lnTo>
                  <a:pt x="2327507" y="372401"/>
                </a:lnTo>
                <a:lnTo>
                  <a:pt x="0" y="3724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a:p>
        </p:txBody>
      </p:sp>
      <p:pic>
        <p:nvPicPr>
          <p:cNvPr id="15" name="Picture 14">
            <a:extLst>
              <a:ext uri="{FF2B5EF4-FFF2-40B4-BE49-F238E27FC236}">
                <a16:creationId xmlns:a16="http://schemas.microsoft.com/office/drawing/2014/main" id="{6962AD4C-34A7-1F9C-6E5C-C81BE11F0EC5}"/>
              </a:ext>
              <a:ext uri="{C183D7F6-B498-43B3-948B-1728B52AA6E4}">
                <adec:decorative xmlns:adec="http://schemas.microsoft.com/office/drawing/2017/decorative" val="1"/>
              </a:ext>
            </a:extLst>
          </p:cNvPr>
          <p:cNvPicPr>
            <a:picLocks noChangeAspect="1"/>
          </p:cNvPicPr>
          <p:nvPr/>
        </p:nvPicPr>
        <p:blipFill>
          <a:blip r:embed="rId4"/>
          <a:srcRect l="28434" r="28434"/>
          <a:stretch/>
        </p:blipFill>
        <p:spPr>
          <a:xfrm>
            <a:off x="326533" y="1041221"/>
            <a:ext cx="5109677" cy="5415258"/>
          </a:xfrm>
          <a:prstGeom prst="rect">
            <a:avLst/>
          </a:prstGeom>
        </p:spPr>
      </p:pic>
      <p:sp>
        <p:nvSpPr>
          <p:cNvPr id="2" name="Freeform 2">
            <a:extLst>
              <a:ext uri="{FF2B5EF4-FFF2-40B4-BE49-F238E27FC236}">
                <a16:creationId xmlns:a16="http://schemas.microsoft.com/office/drawing/2014/main" id="{FFEDA3B4-978F-1A56-240E-17E16AA12BD1}"/>
              </a:ext>
              <a:ext uri="{C183D7F6-B498-43B3-948B-1728B52AA6E4}">
                <adec:decorative xmlns:adec="http://schemas.microsoft.com/office/drawing/2017/decorative" val="1"/>
              </a:ext>
            </a:extLst>
          </p:cNvPr>
          <p:cNvSpPr/>
          <p:nvPr/>
        </p:nvSpPr>
        <p:spPr>
          <a:xfrm rot="-2277582">
            <a:off x="-2408084" y="-2323999"/>
            <a:ext cx="3875267" cy="4647997"/>
          </a:xfrm>
          <a:custGeom>
            <a:avLst/>
            <a:gdLst/>
            <a:ahLst/>
            <a:cxnLst/>
            <a:rect l="l" t="t" r="r" b="b"/>
            <a:pathLst>
              <a:path w="5812901" h="6971995">
                <a:moveTo>
                  <a:pt x="0" y="0"/>
                </a:moveTo>
                <a:lnTo>
                  <a:pt x="5812900" y="0"/>
                </a:lnTo>
                <a:lnTo>
                  <a:pt x="5812900" y="6971994"/>
                </a:lnTo>
                <a:lnTo>
                  <a:pt x="0" y="69719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5" name="Freeform 5">
            <a:extLst>
              <a:ext uri="{FF2B5EF4-FFF2-40B4-BE49-F238E27FC236}">
                <a16:creationId xmlns:a16="http://schemas.microsoft.com/office/drawing/2014/main" id="{96728156-706A-0C51-9F01-0648D99E3957}"/>
              </a:ext>
              <a:ext uri="{C183D7F6-B498-43B3-948B-1728B52AA6E4}">
                <adec:decorative xmlns:adec="http://schemas.microsoft.com/office/drawing/2017/decorative" val="1"/>
              </a:ext>
            </a:extLst>
          </p:cNvPr>
          <p:cNvSpPr/>
          <p:nvPr/>
        </p:nvSpPr>
        <p:spPr>
          <a:xfrm rot="6582863" flipH="1" flipV="1">
            <a:off x="9637402" y="4631663"/>
            <a:ext cx="4144025" cy="2543395"/>
          </a:xfrm>
          <a:custGeom>
            <a:avLst/>
            <a:gdLst/>
            <a:ahLst/>
            <a:cxnLst/>
            <a:rect l="l" t="t" r="r" b="b"/>
            <a:pathLst>
              <a:path w="6216037" h="3815093">
                <a:moveTo>
                  <a:pt x="6216038" y="3815093"/>
                </a:moveTo>
                <a:lnTo>
                  <a:pt x="0" y="3815093"/>
                </a:lnTo>
                <a:lnTo>
                  <a:pt x="0" y="0"/>
                </a:lnTo>
                <a:lnTo>
                  <a:pt x="6216038" y="0"/>
                </a:lnTo>
                <a:lnTo>
                  <a:pt x="6216038" y="3815093"/>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1200"/>
          </a:p>
        </p:txBody>
      </p:sp>
    </p:spTree>
    <p:extLst>
      <p:ext uri="{BB962C8B-B14F-4D97-AF65-F5344CB8AC3E}">
        <p14:creationId xmlns:p14="http://schemas.microsoft.com/office/powerpoint/2010/main" val="295945294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57A9744-F383-F2FD-EC20-BD6D4F456068}"/>
              </a:ext>
              <a:ext uri="{C183D7F6-B498-43B3-948B-1728B52AA6E4}">
                <adec:decorative xmlns:adec="http://schemas.microsoft.com/office/drawing/2017/decorative" val="0"/>
              </a:ext>
            </a:extLst>
          </p:cNvPr>
          <p:cNvSpPr>
            <a:spLocks noGrp="1"/>
          </p:cNvSpPr>
          <p:nvPr>
            <p:ph type="title"/>
          </p:nvPr>
        </p:nvSpPr>
        <p:spPr>
          <a:xfrm>
            <a:off x="371475" y="260351"/>
            <a:ext cx="11520487" cy="758824"/>
          </a:xfrm>
        </p:spPr>
        <p:txBody>
          <a:bodyPr/>
          <a:lstStyle/>
          <a:p>
            <a:r>
              <a:rPr lang="en-US" dirty="0">
                <a:ea typeface="Calibri"/>
                <a:cs typeface="Calibri"/>
              </a:rPr>
              <a:t>Welcome Center (Main Entrance)</a:t>
            </a:r>
            <a:endParaRPr lang="en-US" dirty="0"/>
          </a:p>
        </p:txBody>
      </p:sp>
      <p:pic>
        <p:nvPicPr>
          <p:cNvPr id="5" name="Picture 4">
            <a:extLst>
              <a:ext uri="{FF2B5EF4-FFF2-40B4-BE49-F238E27FC236}">
                <a16:creationId xmlns:a16="http://schemas.microsoft.com/office/drawing/2014/main" id="{79C27762-546E-3CB7-1E31-ECBD5E239B25}"/>
              </a:ext>
              <a:ext uri="{C183D7F6-B498-43B3-948B-1728B52AA6E4}">
                <adec:decorative xmlns:adec="http://schemas.microsoft.com/office/drawing/2017/decorative" val="1"/>
              </a:ext>
            </a:extLst>
          </p:cNvPr>
          <p:cNvPicPr>
            <a:picLocks noChangeAspect="1"/>
          </p:cNvPicPr>
          <p:nvPr/>
        </p:nvPicPr>
        <p:blipFill>
          <a:blip r:embed="rId2"/>
          <a:srcRect t="4648" r="-1" b="5014"/>
          <a:stretch>
            <a:fillRect/>
          </a:stretch>
        </p:blipFill>
        <p:spPr>
          <a:xfrm>
            <a:off x="371474" y="1233488"/>
            <a:ext cx="11520487" cy="4943475"/>
          </a:xfrm>
          <a:prstGeom prst="rect">
            <a:avLst/>
          </a:prstGeom>
          <a:noFill/>
        </p:spPr>
      </p:pic>
      <p:sp>
        <p:nvSpPr>
          <p:cNvPr id="12" name="Slide Number Placeholder 3">
            <a:extLst>
              <a:ext uri="{FF2B5EF4-FFF2-40B4-BE49-F238E27FC236}">
                <a16:creationId xmlns:a16="http://schemas.microsoft.com/office/drawing/2014/main" id="{738B59E9-A0E5-D21A-C335-7A63F6D98874}"/>
              </a:ext>
              <a:ext uri="{C183D7F6-B498-43B3-948B-1728B52AA6E4}">
                <adec:decorative xmlns:adec="http://schemas.microsoft.com/office/drawing/2017/decorative" val="1"/>
              </a:ext>
            </a:extLst>
          </p:cNvPr>
          <p:cNvSpPr>
            <a:spLocks noGrp="1"/>
          </p:cNvSpPr>
          <p:nvPr>
            <p:ph type="sldNum" sz="quarter" idx="12"/>
          </p:nvPr>
        </p:nvSpPr>
        <p:spPr>
          <a:xfrm>
            <a:off x="11518900" y="6581978"/>
            <a:ext cx="373062" cy="206104"/>
          </a:xfrm>
        </p:spPr>
        <p:txBody>
          <a:bodyPr/>
          <a:lstStyle/>
          <a:p>
            <a:pPr>
              <a:spcAft>
                <a:spcPts val="600"/>
              </a:spcAft>
            </a:pPr>
            <a:fld id="{03DC2DEF-D2FE-4B45-ABA4-9F153FD1C98A}" type="slidenum">
              <a:rPr lang="en-US" smtClean="0"/>
              <a:pPr>
                <a:spcAft>
                  <a:spcPts val="600"/>
                </a:spcAft>
              </a:pPr>
              <a:t>14</a:t>
            </a:fld>
            <a:endParaRPr lang="en-US"/>
          </a:p>
        </p:txBody>
      </p:sp>
      <p:sp>
        <p:nvSpPr>
          <p:cNvPr id="2" name="Title 1" hidden="1">
            <a:extLst>
              <a:ext uri="{FF2B5EF4-FFF2-40B4-BE49-F238E27FC236}">
                <a16:creationId xmlns:a16="http://schemas.microsoft.com/office/drawing/2014/main" id="{A231E6D5-4118-A05A-E224-06AB7530B2EC}"/>
              </a:ext>
              <a:ext uri="{C183D7F6-B498-43B3-948B-1728B52AA6E4}">
                <adec:decorative xmlns:adec="http://schemas.microsoft.com/office/drawing/2017/decorative" val="0"/>
              </a:ext>
            </a:extLst>
          </p:cNvPr>
          <p:cNvSpPr>
            <a:spLocks noGrp="1"/>
          </p:cNvSpPr>
          <p:nvPr>
            <p:ph type="title"/>
          </p:nvPr>
        </p:nvSpPr>
        <p:spPr/>
        <p:txBody>
          <a:bodyPr/>
          <a:lstStyle/>
          <a:p>
            <a:pPr marL="8659" marR="3464">
              <a:lnSpc>
                <a:spcPts val="2386"/>
              </a:lnSpc>
              <a:spcBef>
                <a:spcPts val="205"/>
              </a:spcBef>
            </a:pPr>
            <a:r>
              <a:rPr lang="en-US" dirty="0"/>
              <a:t>MAINTAINING</a:t>
            </a:r>
            <a:r>
              <a:rPr lang="en-US" spc="68" dirty="0"/>
              <a:t> </a:t>
            </a:r>
            <a:r>
              <a:rPr lang="en-US" dirty="0"/>
              <a:t>DESIGN</a:t>
            </a:r>
            <a:r>
              <a:rPr lang="en-US" spc="68" dirty="0"/>
              <a:t> </a:t>
            </a:r>
            <a:r>
              <a:rPr lang="en-US" spc="-7" dirty="0"/>
              <a:t>QUALITY </a:t>
            </a:r>
            <a:r>
              <a:rPr lang="en-US" dirty="0"/>
              <a:t>THROUGH</a:t>
            </a:r>
            <a:r>
              <a:rPr lang="en-US" spc="61" dirty="0"/>
              <a:t> </a:t>
            </a:r>
            <a:r>
              <a:rPr lang="en-US" dirty="0"/>
              <a:t>VALUE</a:t>
            </a:r>
            <a:r>
              <a:rPr lang="en-US" spc="68" dirty="0"/>
              <a:t> </a:t>
            </a:r>
            <a:r>
              <a:rPr lang="en-US" spc="-7" dirty="0"/>
              <a:t>ENGINEERING</a:t>
            </a:r>
          </a:p>
        </p:txBody>
      </p:sp>
      <p:pic>
        <p:nvPicPr>
          <p:cNvPr id="3" name="Picture 2">
            <a:extLst>
              <a:ext uri="{FF2B5EF4-FFF2-40B4-BE49-F238E27FC236}">
                <a16:creationId xmlns:a16="http://schemas.microsoft.com/office/drawing/2014/main" id="{FFFA50B1-726D-1E00-8DA6-12E884E69FC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21589" y="2667000"/>
            <a:ext cx="2976406" cy="1703917"/>
          </a:xfrm>
          <a:prstGeom prst="rect">
            <a:avLst/>
          </a:prstGeom>
        </p:spPr>
      </p:pic>
    </p:spTree>
    <p:extLst>
      <p:ext uri="{BB962C8B-B14F-4D97-AF65-F5344CB8AC3E}">
        <p14:creationId xmlns:p14="http://schemas.microsoft.com/office/powerpoint/2010/main" val="1417040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8047511-FDF6-160C-E5C8-E17F65F054E3}"/>
              </a:ext>
            </a:extLst>
          </p:cNvPr>
          <p:cNvSpPr>
            <a:spLocks noGrp="1"/>
          </p:cNvSpPr>
          <p:nvPr>
            <p:ph type="title"/>
          </p:nvPr>
        </p:nvSpPr>
        <p:spPr>
          <a:xfrm>
            <a:off x="371475" y="260351"/>
            <a:ext cx="11520487" cy="758824"/>
          </a:xfrm>
        </p:spPr>
        <p:txBody>
          <a:bodyPr/>
          <a:lstStyle/>
          <a:p>
            <a:r>
              <a:rPr lang="en-US">
                <a:ea typeface="Calibri"/>
                <a:cs typeface="Calibri"/>
              </a:rPr>
              <a:t>Health and Healing Center</a:t>
            </a:r>
          </a:p>
        </p:txBody>
      </p:sp>
      <p:pic>
        <p:nvPicPr>
          <p:cNvPr id="5" name="Picture 4" descr="Health and Healing Center located at the north west side of the campus.">
            <a:extLst>
              <a:ext uri="{FF2B5EF4-FFF2-40B4-BE49-F238E27FC236}">
                <a16:creationId xmlns:a16="http://schemas.microsoft.com/office/drawing/2014/main" id="{B087E01A-0FF5-D672-91AE-B367DF44CA8F}"/>
              </a:ext>
            </a:extLst>
          </p:cNvPr>
          <p:cNvPicPr>
            <a:picLocks noChangeAspect="1"/>
          </p:cNvPicPr>
          <p:nvPr/>
        </p:nvPicPr>
        <p:blipFill>
          <a:blip r:embed="rId2"/>
          <a:srcRect r="-1" b="15447"/>
          <a:stretch>
            <a:fillRect/>
          </a:stretch>
        </p:blipFill>
        <p:spPr>
          <a:xfrm>
            <a:off x="371474" y="1233488"/>
            <a:ext cx="11520487" cy="4943475"/>
          </a:xfrm>
          <a:prstGeom prst="rect">
            <a:avLst/>
          </a:prstGeom>
          <a:noFill/>
        </p:spPr>
      </p:pic>
      <p:sp>
        <p:nvSpPr>
          <p:cNvPr id="12" name="Slide Number Placeholder 3">
            <a:extLst>
              <a:ext uri="{FF2B5EF4-FFF2-40B4-BE49-F238E27FC236}">
                <a16:creationId xmlns:a16="http://schemas.microsoft.com/office/drawing/2014/main" id="{FAB820B6-1489-055A-5942-B70246138999}"/>
              </a:ext>
            </a:extLst>
          </p:cNvPr>
          <p:cNvSpPr>
            <a:spLocks noGrp="1"/>
          </p:cNvSpPr>
          <p:nvPr>
            <p:ph type="sldNum" sz="quarter" idx="12"/>
          </p:nvPr>
        </p:nvSpPr>
        <p:spPr>
          <a:xfrm>
            <a:off x="11518900" y="6581978"/>
            <a:ext cx="373062" cy="206104"/>
          </a:xfrm>
        </p:spPr>
        <p:txBody>
          <a:bodyPr/>
          <a:lstStyle/>
          <a:p>
            <a:pPr>
              <a:spcAft>
                <a:spcPts val="600"/>
              </a:spcAft>
            </a:pPr>
            <a:fld id="{03DC2DEF-D2FE-4B45-ABA4-9F153FD1C98A}" type="slidenum">
              <a:rPr lang="en-US" smtClean="0"/>
              <a:pPr>
                <a:spcAft>
                  <a:spcPts val="600"/>
                </a:spcAft>
              </a:pPr>
              <a:t>15</a:t>
            </a:fld>
            <a:endParaRPr lang="en-US"/>
          </a:p>
        </p:txBody>
      </p:sp>
      <p:pic>
        <p:nvPicPr>
          <p:cNvPr id="2" name="Picture 1">
            <a:extLst>
              <a:ext uri="{FF2B5EF4-FFF2-40B4-BE49-F238E27FC236}">
                <a16:creationId xmlns:a16="http://schemas.microsoft.com/office/drawing/2014/main" id="{53DCBFFB-AD04-F8A4-F776-86D9FC10622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40000">
            <a:off x="3915832" y="3856860"/>
            <a:ext cx="1291168" cy="467200"/>
          </a:xfrm>
          <a:prstGeom prst="rect">
            <a:avLst/>
          </a:prstGeom>
        </p:spPr>
      </p:pic>
    </p:spTree>
    <p:extLst>
      <p:ext uri="{BB962C8B-B14F-4D97-AF65-F5344CB8AC3E}">
        <p14:creationId xmlns:p14="http://schemas.microsoft.com/office/powerpoint/2010/main" val="657554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A1530D5-3369-6067-3298-467952AB9617}"/>
              </a:ext>
            </a:extLst>
          </p:cNvPr>
          <p:cNvSpPr>
            <a:spLocks noGrp="1"/>
          </p:cNvSpPr>
          <p:nvPr>
            <p:ph type="title"/>
          </p:nvPr>
        </p:nvSpPr>
        <p:spPr>
          <a:xfrm>
            <a:off x="371475" y="260351"/>
            <a:ext cx="11520487" cy="758824"/>
          </a:xfrm>
        </p:spPr>
        <p:txBody>
          <a:bodyPr/>
          <a:lstStyle/>
          <a:p>
            <a:r>
              <a:rPr lang="en-US">
                <a:ea typeface="Calibri"/>
                <a:cs typeface="Calibri"/>
              </a:rPr>
              <a:t>Residential Promenade</a:t>
            </a:r>
            <a:endParaRPr lang="en-US"/>
          </a:p>
        </p:txBody>
      </p:sp>
      <p:pic>
        <p:nvPicPr>
          <p:cNvPr id="4" name="Picture 3">
            <a:extLst>
              <a:ext uri="{FF2B5EF4-FFF2-40B4-BE49-F238E27FC236}">
                <a16:creationId xmlns:a16="http://schemas.microsoft.com/office/drawing/2014/main" id="{BC118FF6-6833-E05D-4254-ADAADCB22705}"/>
              </a:ext>
              <a:ext uri="{C183D7F6-B498-43B3-948B-1728B52AA6E4}">
                <adec:decorative xmlns:adec="http://schemas.microsoft.com/office/drawing/2017/decorative" val="1"/>
              </a:ext>
            </a:extLst>
          </p:cNvPr>
          <p:cNvPicPr>
            <a:picLocks noChangeAspect="1"/>
          </p:cNvPicPr>
          <p:nvPr/>
        </p:nvPicPr>
        <p:blipFill>
          <a:blip r:embed="rId2"/>
          <a:srcRect t="9274"/>
          <a:stretch>
            <a:fillRect/>
          </a:stretch>
        </p:blipFill>
        <p:spPr>
          <a:xfrm>
            <a:off x="1737527" y="1233488"/>
            <a:ext cx="8788380" cy="4943475"/>
          </a:xfrm>
          <a:prstGeom prst="rect">
            <a:avLst/>
          </a:prstGeom>
          <a:noFill/>
        </p:spPr>
      </p:pic>
      <p:sp>
        <p:nvSpPr>
          <p:cNvPr id="11" name="Slide Number Placeholder 3">
            <a:extLst>
              <a:ext uri="{FF2B5EF4-FFF2-40B4-BE49-F238E27FC236}">
                <a16:creationId xmlns:a16="http://schemas.microsoft.com/office/drawing/2014/main" id="{50FB21FE-25D6-33CE-1C23-4040CBC0F48F}"/>
              </a:ext>
            </a:extLst>
          </p:cNvPr>
          <p:cNvSpPr>
            <a:spLocks noGrp="1"/>
          </p:cNvSpPr>
          <p:nvPr>
            <p:ph type="sldNum" sz="quarter" idx="12"/>
          </p:nvPr>
        </p:nvSpPr>
        <p:spPr>
          <a:xfrm>
            <a:off x="11518900" y="6581978"/>
            <a:ext cx="373062" cy="206104"/>
          </a:xfrm>
        </p:spPr>
        <p:txBody>
          <a:bodyPr/>
          <a:lstStyle/>
          <a:p>
            <a:pPr>
              <a:spcAft>
                <a:spcPts val="600"/>
              </a:spcAft>
            </a:pPr>
            <a:fld id="{03DC2DEF-D2FE-4B45-ABA4-9F153FD1C98A}" type="slidenum">
              <a:rPr lang="en-US" smtClean="0"/>
              <a:pPr>
                <a:spcAft>
                  <a:spcPts val="600"/>
                </a:spcAft>
              </a:pPr>
              <a:t>16</a:t>
            </a:fld>
            <a:endParaRPr lang="en-US"/>
          </a:p>
        </p:txBody>
      </p:sp>
      <p:sp>
        <p:nvSpPr>
          <p:cNvPr id="2" name="Title 1" hidden="1">
            <a:extLst>
              <a:ext uri="{FF2B5EF4-FFF2-40B4-BE49-F238E27FC236}">
                <a16:creationId xmlns:a16="http://schemas.microsoft.com/office/drawing/2014/main" id="{6FEC994B-4799-A1AD-91ED-D35CCCF33953}"/>
              </a:ext>
            </a:extLst>
          </p:cNvPr>
          <p:cNvSpPr>
            <a:spLocks noGrp="1"/>
          </p:cNvSpPr>
          <p:nvPr>
            <p:ph type="title"/>
          </p:nvPr>
        </p:nvSpPr>
        <p:spPr/>
        <p:txBody>
          <a:bodyPr/>
          <a:lstStyle/>
          <a:p>
            <a:pPr marL="8659" marR="3464">
              <a:lnSpc>
                <a:spcPts val="2386"/>
              </a:lnSpc>
              <a:spcBef>
                <a:spcPts val="205"/>
              </a:spcBef>
            </a:pPr>
            <a:r>
              <a:rPr lang="en-US"/>
              <a:t>MAINTAINING</a:t>
            </a:r>
            <a:r>
              <a:rPr lang="en-US" spc="68"/>
              <a:t> </a:t>
            </a:r>
            <a:r>
              <a:rPr lang="en-US"/>
              <a:t>DESIGN</a:t>
            </a:r>
            <a:r>
              <a:rPr lang="en-US" spc="68"/>
              <a:t> </a:t>
            </a:r>
            <a:r>
              <a:rPr lang="en-US" spc="-7"/>
              <a:t>QUALITY </a:t>
            </a:r>
            <a:r>
              <a:rPr lang="en-US"/>
              <a:t>THROUGH</a:t>
            </a:r>
            <a:r>
              <a:rPr lang="en-US" spc="61"/>
              <a:t> </a:t>
            </a:r>
            <a:r>
              <a:rPr lang="en-US"/>
              <a:t>VALUE</a:t>
            </a:r>
            <a:r>
              <a:rPr lang="en-US" spc="68"/>
              <a:t> </a:t>
            </a:r>
            <a:r>
              <a:rPr lang="en-US" spc="-7"/>
              <a:t>ENGINEERING</a:t>
            </a:r>
          </a:p>
        </p:txBody>
      </p:sp>
    </p:spTree>
    <p:extLst>
      <p:ext uri="{BB962C8B-B14F-4D97-AF65-F5344CB8AC3E}">
        <p14:creationId xmlns:p14="http://schemas.microsoft.com/office/powerpoint/2010/main" val="2222545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117DA79-1E84-3100-36D5-8B99769621FD}"/>
              </a:ext>
            </a:extLst>
          </p:cNvPr>
          <p:cNvSpPr>
            <a:spLocks noGrp="1"/>
          </p:cNvSpPr>
          <p:nvPr>
            <p:ph type="title"/>
          </p:nvPr>
        </p:nvSpPr>
        <p:spPr>
          <a:xfrm>
            <a:off x="371475" y="260351"/>
            <a:ext cx="11520487" cy="758824"/>
          </a:xfrm>
        </p:spPr>
        <p:txBody>
          <a:bodyPr>
            <a:normAutofit fontScale="90000"/>
          </a:bodyPr>
          <a:lstStyle/>
          <a:p>
            <a:r>
              <a:rPr lang="en-US" dirty="0">
                <a:ea typeface="Calibri"/>
                <a:cs typeface="Calibri"/>
              </a:rPr>
              <a:t>Social Enterprise, Gym &amp; Secondary Entry (from Charleston)</a:t>
            </a:r>
            <a:endParaRPr lang="en-US" dirty="0"/>
          </a:p>
        </p:txBody>
      </p:sp>
      <p:sp>
        <p:nvSpPr>
          <p:cNvPr id="2" name="Title 1">
            <a:extLst>
              <a:ext uri="{FF2B5EF4-FFF2-40B4-BE49-F238E27FC236}">
                <a16:creationId xmlns:a16="http://schemas.microsoft.com/office/drawing/2014/main" id="{FF809C0F-0E43-A2DC-928E-8ED935FE57FD}"/>
              </a:ext>
            </a:extLst>
          </p:cNvPr>
          <p:cNvSpPr>
            <a:spLocks noGrp="1"/>
          </p:cNvSpPr>
          <p:nvPr>
            <p:ph type="title"/>
          </p:nvPr>
        </p:nvSpPr>
        <p:spPr>
          <a:xfrm>
            <a:off x="151066" y="1232205"/>
            <a:ext cx="11740896" cy="400387"/>
          </a:xfrm>
        </p:spPr>
        <p:txBody>
          <a:bodyPr>
            <a:normAutofit fontScale="90000"/>
          </a:bodyPr>
          <a:lstStyle/>
          <a:p>
            <a:pPr marL="8659">
              <a:lnSpc>
                <a:spcPct val="100000"/>
              </a:lnSpc>
              <a:spcBef>
                <a:spcPts val="68"/>
              </a:spcBef>
            </a:pPr>
            <a:r>
              <a:rPr lang="en-US" dirty="0"/>
              <a:t>CHARLESTON</a:t>
            </a:r>
            <a:r>
              <a:rPr lang="en-US" spc="10" dirty="0"/>
              <a:t> </a:t>
            </a:r>
            <a:r>
              <a:rPr lang="en-US" dirty="0"/>
              <a:t>FACING</a:t>
            </a:r>
            <a:r>
              <a:rPr lang="en-US" spc="14" dirty="0"/>
              <a:t> </a:t>
            </a:r>
            <a:r>
              <a:rPr lang="en-US" spc="-7" dirty="0"/>
              <a:t>CAMPUS</a:t>
            </a:r>
          </a:p>
        </p:txBody>
      </p:sp>
      <p:pic>
        <p:nvPicPr>
          <p:cNvPr id="4" name="Picture 3">
            <a:extLst>
              <a:ext uri="{FF2B5EF4-FFF2-40B4-BE49-F238E27FC236}">
                <a16:creationId xmlns:a16="http://schemas.microsoft.com/office/drawing/2014/main" id="{C9AECE8D-E6F4-BA90-58A7-16C34617B8D1}"/>
              </a:ext>
              <a:ext uri="{C183D7F6-B498-43B3-948B-1728B52AA6E4}">
                <adec:decorative xmlns:adec="http://schemas.microsoft.com/office/drawing/2017/decorative" val="1"/>
              </a:ext>
            </a:extLst>
          </p:cNvPr>
          <p:cNvPicPr>
            <a:picLocks noChangeAspect="1"/>
          </p:cNvPicPr>
          <p:nvPr/>
        </p:nvPicPr>
        <p:blipFill>
          <a:blip r:embed="rId2"/>
          <a:srcRect t="15448" r="-1" b="-1"/>
          <a:stretch>
            <a:fillRect/>
          </a:stretch>
        </p:blipFill>
        <p:spPr>
          <a:xfrm>
            <a:off x="335756" y="1638503"/>
            <a:ext cx="11520487" cy="4943475"/>
          </a:xfrm>
          <a:prstGeom prst="rect">
            <a:avLst/>
          </a:prstGeom>
          <a:noFill/>
        </p:spPr>
      </p:pic>
      <p:sp>
        <p:nvSpPr>
          <p:cNvPr id="10" name="Slide Number Placeholder 3">
            <a:extLst>
              <a:ext uri="{FF2B5EF4-FFF2-40B4-BE49-F238E27FC236}">
                <a16:creationId xmlns:a16="http://schemas.microsoft.com/office/drawing/2014/main" id="{C6248855-6636-4C65-FABD-337D6EF94F30}"/>
              </a:ext>
              <a:ext uri="{C183D7F6-B498-43B3-948B-1728B52AA6E4}">
                <adec:decorative xmlns:adec="http://schemas.microsoft.com/office/drawing/2017/decorative" val="1"/>
              </a:ext>
            </a:extLst>
          </p:cNvPr>
          <p:cNvSpPr>
            <a:spLocks noGrp="1"/>
          </p:cNvSpPr>
          <p:nvPr>
            <p:ph type="sldNum" sz="quarter" idx="12"/>
          </p:nvPr>
        </p:nvSpPr>
        <p:spPr>
          <a:xfrm>
            <a:off x="11518900" y="6581978"/>
            <a:ext cx="373062" cy="206104"/>
          </a:xfrm>
        </p:spPr>
        <p:txBody>
          <a:bodyPr/>
          <a:lstStyle/>
          <a:p>
            <a:pPr>
              <a:spcAft>
                <a:spcPts val="600"/>
              </a:spcAft>
            </a:pPr>
            <a:fld id="{03DC2DEF-D2FE-4B45-ABA4-9F153FD1C98A}" type="slidenum">
              <a:rPr lang="en-US" smtClean="0"/>
              <a:pPr>
                <a:spcAft>
                  <a:spcPts val="600"/>
                </a:spcAft>
              </a:pPr>
              <a:t>17</a:t>
            </a:fld>
            <a:endParaRPr lang="en-US"/>
          </a:p>
        </p:txBody>
      </p:sp>
      <p:pic>
        <p:nvPicPr>
          <p:cNvPr id="3" name="Picture 2">
            <a:extLst>
              <a:ext uri="{FF2B5EF4-FFF2-40B4-BE49-F238E27FC236}">
                <a16:creationId xmlns:a16="http://schemas.microsoft.com/office/drawing/2014/main" id="{E2F1D870-ADB7-7869-2AB8-6E483179447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09833" y="3264193"/>
            <a:ext cx="836084" cy="319034"/>
          </a:xfrm>
          <a:prstGeom prst="rect">
            <a:avLst/>
          </a:prstGeom>
        </p:spPr>
      </p:pic>
    </p:spTree>
    <p:extLst>
      <p:ext uri="{BB962C8B-B14F-4D97-AF65-F5344CB8AC3E}">
        <p14:creationId xmlns:p14="http://schemas.microsoft.com/office/powerpoint/2010/main" val="2540417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7C744-72C3-ADE5-ED96-8A3BEF8D57AE}"/>
            </a:ext>
          </a:extLst>
        </p:cNvPr>
        <p:cNvGrpSpPr/>
        <p:nvPr/>
      </p:nvGrpSpPr>
      <p:grpSpPr>
        <a:xfrm>
          <a:off x="0" y="0"/>
          <a:ext cx="0" cy="0"/>
          <a:chOff x="0" y="0"/>
          <a:chExt cx="0" cy="0"/>
        </a:xfrm>
      </p:grpSpPr>
      <p:cxnSp>
        <p:nvCxnSpPr>
          <p:cNvPr id="36" name="Straight Connector 35">
            <a:extLst>
              <a:ext uri="{FF2B5EF4-FFF2-40B4-BE49-F238E27FC236}">
                <a16:creationId xmlns:a16="http://schemas.microsoft.com/office/drawing/2014/main" id="{FE81DB4C-6521-14A8-2CF2-ECCD2953E23C}"/>
              </a:ext>
              <a:ext uri="{C183D7F6-B498-43B3-948B-1728B52AA6E4}">
                <adec:decorative xmlns:adec="http://schemas.microsoft.com/office/drawing/2017/decorative" val="1"/>
              </a:ext>
            </a:extLst>
          </p:cNvPr>
          <p:cNvCxnSpPr>
            <a:cxnSpLocks/>
          </p:cNvCxnSpPr>
          <p:nvPr/>
        </p:nvCxnSpPr>
        <p:spPr>
          <a:xfrm flipV="1">
            <a:off x="8595412" y="3718375"/>
            <a:ext cx="0" cy="775952"/>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5F9F6DA4-0E8F-BBA0-4629-DEF8A6C5E6EA}"/>
              </a:ext>
              <a:ext uri="{C183D7F6-B498-43B3-948B-1728B52AA6E4}">
                <adec:decorative xmlns:adec="http://schemas.microsoft.com/office/drawing/2017/decorative" val="1"/>
              </a:ext>
            </a:extLst>
          </p:cNvPr>
          <p:cNvCxnSpPr>
            <a:cxnSpLocks/>
          </p:cNvCxnSpPr>
          <p:nvPr/>
        </p:nvCxnSpPr>
        <p:spPr>
          <a:xfrm flipV="1">
            <a:off x="6765774" y="2870650"/>
            <a:ext cx="0" cy="847725"/>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B1242415-D884-53A5-E34E-D4461879D18B}"/>
              </a:ext>
              <a:ext uri="{C183D7F6-B498-43B3-948B-1728B52AA6E4}">
                <adec:decorative xmlns:adec="http://schemas.microsoft.com/office/drawing/2017/decorative" val="1"/>
              </a:ext>
            </a:extLst>
          </p:cNvPr>
          <p:cNvCxnSpPr>
            <a:cxnSpLocks/>
          </p:cNvCxnSpPr>
          <p:nvPr/>
        </p:nvCxnSpPr>
        <p:spPr>
          <a:xfrm flipV="1">
            <a:off x="1270688" y="3676087"/>
            <a:ext cx="0" cy="775952"/>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C7614BA-39A8-B89E-4628-49C98705F3C2}"/>
              </a:ext>
              <a:ext uri="{C183D7F6-B498-43B3-948B-1728B52AA6E4}">
                <adec:decorative xmlns:adec="http://schemas.microsoft.com/office/drawing/2017/decorative" val="1"/>
              </a:ext>
            </a:extLst>
          </p:cNvPr>
          <p:cNvCxnSpPr>
            <a:cxnSpLocks/>
          </p:cNvCxnSpPr>
          <p:nvPr/>
        </p:nvCxnSpPr>
        <p:spPr>
          <a:xfrm flipV="1">
            <a:off x="3108944" y="2870650"/>
            <a:ext cx="0" cy="847725"/>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CA73CF7-F6A4-415B-69B0-12AA53C21FD8}"/>
              </a:ext>
              <a:ext uri="{C183D7F6-B498-43B3-948B-1728B52AA6E4}">
                <adec:decorative xmlns:adec="http://schemas.microsoft.com/office/drawing/2017/decorative" val="1"/>
              </a:ext>
            </a:extLst>
          </p:cNvPr>
          <p:cNvCxnSpPr>
            <a:cxnSpLocks/>
          </p:cNvCxnSpPr>
          <p:nvPr/>
        </p:nvCxnSpPr>
        <p:spPr>
          <a:xfrm flipV="1">
            <a:off x="4937812" y="3676087"/>
            <a:ext cx="0" cy="775952"/>
          </a:xfrm>
          <a:prstGeom prst="line">
            <a:avLst/>
          </a:prstGeom>
          <a:ln w="95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7D11C3-3744-8671-B55A-27B760B725A7}"/>
              </a:ext>
              <a:ext uri="{C183D7F6-B498-43B3-948B-1728B52AA6E4}">
                <adec:decorative xmlns:adec="http://schemas.microsoft.com/office/drawing/2017/decorative" val="1"/>
              </a:ext>
            </a:extLst>
          </p:cNvPr>
          <p:cNvCxnSpPr>
            <a:cxnSpLocks/>
            <a:stCxn id="21" idx="2"/>
            <a:endCxn id="32" idx="3"/>
          </p:cNvCxnSpPr>
          <p:nvPr/>
        </p:nvCxnSpPr>
        <p:spPr>
          <a:xfrm flipV="1">
            <a:off x="925000" y="3697433"/>
            <a:ext cx="7975609" cy="20942"/>
          </a:xfrm>
          <a:prstGeom prst="line">
            <a:avLst/>
          </a:prstGeom>
          <a:ln w="19050">
            <a:solidFill>
              <a:srgbClr val="626670"/>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8ABA1748-BEFE-FE01-DF3A-28190351DDFD}"/>
              </a:ext>
              <a:ext uri="{C183D7F6-B498-43B3-948B-1728B52AA6E4}">
                <adec:decorative xmlns:adec="http://schemas.microsoft.com/office/drawing/2017/decorative" val="1"/>
              </a:ext>
            </a:extLst>
          </p:cNvPr>
          <p:cNvSpPr/>
          <p:nvPr/>
        </p:nvSpPr>
        <p:spPr>
          <a:xfrm>
            <a:off x="2773100" y="3372687"/>
            <a:ext cx="691376" cy="6913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chemeClr val="bg1"/>
              </a:solidFill>
            </a:endParaRPr>
          </a:p>
        </p:txBody>
      </p:sp>
      <p:sp>
        <p:nvSpPr>
          <p:cNvPr id="18" name="Oval 17">
            <a:extLst>
              <a:ext uri="{FF2B5EF4-FFF2-40B4-BE49-F238E27FC236}">
                <a16:creationId xmlns:a16="http://schemas.microsoft.com/office/drawing/2014/main" id="{17F59A83-2FCA-3020-58CB-38C0C661A11E}"/>
              </a:ext>
              <a:ext uri="{C183D7F6-B498-43B3-948B-1728B52AA6E4}">
                <adec:decorative xmlns:adec="http://schemas.microsoft.com/office/drawing/2017/decorative" val="1"/>
              </a:ext>
            </a:extLst>
          </p:cNvPr>
          <p:cNvSpPr/>
          <p:nvPr/>
        </p:nvSpPr>
        <p:spPr>
          <a:xfrm>
            <a:off x="4592124" y="3372687"/>
            <a:ext cx="691376" cy="6913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chemeClr val="bg1"/>
              </a:solidFill>
            </a:endParaRPr>
          </a:p>
        </p:txBody>
      </p:sp>
      <p:sp>
        <p:nvSpPr>
          <p:cNvPr id="21" name="Oval 20">
            <a:extLst>
              <a:ext uri="{FF2B5EF4-FFF2-40B4-BE49-F238E27FC236}">
                <a16:creationId xmlns:a16="http://schemas.microsoft.com/office/drawing/2014/main" id="{3DE66812-9C70-ED42-610B-71DC2EFDAC64}"/>
              </a:ext>
              <a:ext uri="{C183D7F6-B498-43B3-948B-1728B52AA6E4}">
                <adec:decorative xmlns:adec="http://schemas.microsoft.com/office/drawing/2017/decorative" val="1"/>
              </a:ext>
            </a:extLst>
          </p:cNvPr>
          <p:cNvSpPr/>
          <p:nvPr/>
        </p:nvSpPr>
        <p:spPr>
          <a:xfrm>
            <a:off x="925000" y="3372687"/>
            <a:ext cx="691376" cy="6913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chemeClr val="bg1"/>
              </a:solidFill>
            </a:endParaRPr>
          </a:p>
        </p:txBody>
      </p:sp>
      <p:sp>
        <p:nvSpPr>
          <p:cNvPr id="35" name="Title 34">
            <a:extLst>
              <a:ext uri="{FF2B5EF4-FFF2-40B4-BE49-F238E27FC236}">
                <a16:creationId xmlns:a16="http://schemas.microsoft.com/office/drawing/2014/main" id="{79C79D27-7A94-62A0-CAF7-2E739B2041AF}"/>
              </a:ext>
            </a:extLst>
          </p:cNvPr>
          <p:cNvSpPr>
            <a:spLocks noGrp="1"/>
          </p:cNvSpPr>
          <p:nvPr>
            <p:ph type="title"/>
          </p:nvPr>
        </p:nvSpPr>
        <p:spPr/>
        <p:txBody>
          <a:bodyPr/>
          <a:lstStyle/>
          <a:p>
            <a:r>
              <a:rPr lang="en-US"/>
              <a:t>Road to buildout: </a:t>
            </a:r>
            <a:br>
              <a:rPr lang="en-US"/>
            </a:br>
            <a:r>
              <a:rPr lang="en-US">
                <a:solidFill>
                  <a:schemeClr val="accent1"/>
                </a:solidFill>
              </a:rPr>
              <a:t>Implementation timeline</a:t>
            </a:r>
            <a:endParaRPr lang="en-BE">
              <a:solidFill>
                <a:schemeClr val="accent1"/>
              </a:solidFill>
            </a:endParaRPr>
          </a:p>
        </p:txBody>
      </p:sp>
      <p:sp>
        <p:nvSpPr>
          <p:cNvPr id="34" name="TextBox 33">
            <a:extLst>
              <a:ext uri="{FF2B5EF4-FFF2-40B4-BE49-F238E27FC236}">
                <a16:creationId xmlns:a16="http://schemas.microsoft.com/office/drawing/2014/main" id="{44DEE622-5230-8114-0C84-F4856893BFA7}"/>
              </a:ext>
            </a:extLst>
          </p:cNvPr>
          <p:cNvSpPr txBox="1"/>
          <p:nvPr/>
        </p:nvSpPr>
        <p:spPr>
          <a:xfrm>
            <a:off x="1310463" y="4176800"/>
            <a:ext cx="2103120" cy="646331"/>
          </a:xfrm>
          <a:prstGeom prst="rect">
            <a:avLst/>
          </a:prstGeom>
          <a:noFill/>
        </p:spPr>
        <p:txBody>
          <a:bodyPr wrap="square" rtlCol="0">
            <a:spAutoFit/>
          </a:bodyPr>
          <a:lstStyle/>
          <a:p>
            <a:r>
              <a:rPr lang="en-US" b="1">
                <a:solidFill>
                  <a:schemeClr val="accent1"/>
                </a:solidFill>
                <a:latin typeface="+mj-lt"/>
              </a:rPr>
              <a:t>Summer </a:t>
            </a:r>
          </a:p>
          <a:p>
            <a:r>
              <a:rPr lang="en-US" b="1">
                <a:solidFill>
                  <a:schemeClr val="accent1"/>
                </a:solidFill>
                <a:latin typeface="+mj-lt"/>
              </a:rPr>
              <a:t>2025</a:t>
            </a:r>
            <a:endParaRPr lang="en-BE" b="1">
              <a:solidFill>
                <a:schemeClr val="accent1"/>
              </a:solidFill>
              <a:latin typeface="+mj-lt"/>
            </a:endParaRPr>
          </a:p>
        </p:txBody>
      </p:sp>
      <p:sp>
        <p:nvSpPr>
          <p:cNvPr id="33" name="TextBox 32">
            <a:extLst>
              <a:ext uri="{FF2B5EF4-FFF2-40B4-BE49-F238E27FC236}">
                <a16:creationId xmlns:a16="http://schemas.microsoft.com/office/drawing/2014/main" id="{FBDA8405-D55A-B13D-E364-5AB607F50E3F}"/>
              </a:ext>
            </a:extLst>
          </p:cNvPr>
          <p:cNvSpPr txBox="1"/>
          <p:nvPr/>
        </p:nvSpPr>
        <p:spPr>
          <a:xfrm>
            <a:off x="1310463" y="4779372"/>
            <a:ext cx="2743200" cy="1169551"/>
          </a:xfrm>
          <a:prstGeom prst="rect">
            <a:avLst/>
          </a:prstGeom>
          <a:noFill/>
        </p:spPr>
        <p:txBody>
          <a:bodyPr wrap="square" rtlCol="0">
            <a:spAutoFit/>
          </a:bodyPr>
          <a:lstStyle/>
          <a:p>
            <a:r>
              <a:rPr lang="en-US" sz="1400">
                <a:solidFill>
                  <a:schemeClr val="accent6"/>
                </a:solidFill>
                <a:latin typeface="+mj-lt"/>
              </a:rPr>
              <a:t>Groundbreaking &amp; preconstruction </a:t>
            </a:r>
          </a:p>
          <a:p>
            <a:r>
              <a:rPr lang="en-US" sz="1400">
                <a:solidFill>
                  <a:schemeClr val="accent6"/>
                </a:solidFill>
                <a:latin typeface="+mj-lt"/>
              </a:rPr>
              <a:t>Including all required</a:t>
            </a:r>
          </a:p>
          <a:p>
            <a:r>
              <a:rPr lang="en-US" sz="1400">
                <a:solidFill>
                  <a:schemeClr val="accent6"/>
                </a:solidFill>
                <a:latin typeface="+mj-lt"/>
              </a:rPr>
              <a:t>site planning and </a:t>
            </a:r>
          </a:p>
          <a:p>
            <a:r>
              <a:rPr lang="en-US" sz="1400">
                <a:solidFill>
                  <a:schemeClr val="accent6"/>
                </a:solidFill>
                <a:latin typeface="+mj-lt"/>
              </a:rPr>
              <a:t>development</a:t>
            </a:r>
          </a:p>
        </p:txBody>
      </p:sp>
      <p:sp>
        <p:nvSpPr>
          <p:cNvPr id="25" name="TextBox 24">
            <a:extLst>
              <a:ext uri="{FF2B5EF4-FFF2-40B4-BE49-F238E27FC236}">
                <a16:creationId xmlns:a16="http://schemas.microsoft.com/office/drawing/2014/main" id="{439F253A-3B7A-8EBD-92CD-F73241AA2026}"/>
              </a:ext>
            </a:extLst>
          </p:cNvPr>
          <p:cNvSpPr txBox="1"/>
          <p:nvPr/>
        </p:nvSpPr>
        <p:spPr>
          <a:xfrm>
            <a:off x="3216550" y="1887680"/>
            <a:ext cx="2103120" cy="369332"/>
          </a:xfrm>
          <a:prstGeom prst="rect">
            <a:avLst/>
          </a:prstGeom>
          <a:noFill/>
        </p:spPr>
        <p:txBody>
          <a:bodyPr wrap="square" rtlCol="0">
            <a:spAutoFit/>
          </a:bodyPr>
          <a:lstStyle/>
          <a:p>
            <a:r>
              <a:rPr lang="en-US" b="1">
                <a:solidFill>
                  <a:schemeClr val="accent1"/>
                </a:solidFill>
                <a:latin typeface="+mj-lt"/>
              </a:rPr>
              <a:t>September 2025</a:t>
            </a:r>
            <a:endParaRPr lang="en-BE" b="1">
              <a:solidFill>
                <a:schemeClr val="accent1"/>
              </a:solidFill>
              <a:latin typeface="+mj-lt"/>
            </a:endParaRPr>
          </a:p>
        </p:txBody>
      </p:sp>
      <p:sp>
        <p:nvSpPr>
          <p:cNvPr id="24" name="TextBox 23">
            <a:extLst>
              <a:ext uri="{FF2B5EF4-FFF2-40B4-BE49-F238E27FC236}">
                <a16:creationId xmlns:a16="http://schemas.microsoft.com/office/drawing/2014/main" id="{44485505-8C96-80BE-BAA0-AF4A3CB08698}"/>
              </a:ext>
            </a:extLst>
          </p:cNvPr>
          <p:cNvSpPr txBox="1"/>
          <p:nvPr/>
        </p:nvSpPr>
        <p:spPr>
          <a:xfrm>
            <a:off x="3216549" y="2216997"/>
            <a:ext cx="3157493" cy="1169551"/>
          </a:xfrm>
          <a:prstGeom prst="rect">
            <a:avLst/>
          </a:prstGeom>
          <a:noFill/>
        </p:spPr>
        <p:txBody>
          <a:bodyPr wrap="square" rtlCol="0">
            <a:spAutoFit/>
          </a:bodyPr>
          <a:lstStyle/>
          <a:p>
            <a:r>
              <a:rPr lang="en-US" sz="1400">
                <a:solidFill>
                  <a:schemeClr val="accent6"/>
                </a:solidFill>
              </a:rPr>
              <a:t>Prepare the site for construction by clearing existing vegetation, debris, and demolishing structures that are not part of the redevelopment plan</a:t>
            </a:r>
            <a:endParaRPr lang="en-BE" sz="1400">
              <a:solidFill>
                <a:schemeClr val="accent6"/>
              </a:solidFill>
            </a:endParaRPr>
          </a:p>
        </p:txBody>
      </p:sp>
      <p:sp>
        <p:nvSpPr>
          <p:cNvPr id="31" name="TextBox 30">
            <a:extLst>
              <a:ext uri="{FF2B5EF4-FFF2-40B4-BE49-F238E27FC236}">
                <a16:creationId xmlns:a16="http://schemas.microsoft.com/office/drawing/2014/main" id="{A04AE6C7-1339-E3CC-5840-E4C0DCCA1337}"/>
              </a:ext>
            </a:extLst>
          </p:cNvPr>
          <p:cNvSpPr txBox="1"/>
          <p:nvPr/>
        </p:nvSpPr>
        <p:spPr>
          <a:xfrm>
            <a:off x="4974175" y="4176800"/>
            <a:ext cx="2103121" cy="646331"/>
          </a:xfrm>
          <a:prstGeom prst="rect">
            <a:avLst/>
          </a:prstGeom>
          <a:noFill/>
        </p:spPr>
        <p:txBody>
          <a:bodyPr wrap="square" rtlCol="0">
            <a:spAutoFit/>
          </a:bodyPr>
          <a:lstStyle/>
          <a:p>
            <a:r>
              <a:rPr lang="en-US" b="1">
                <a:solidFill>
                  <a:schemeClr val="accent1"/>
                </a:solidFill>
                <a:latin typeface="+mj-lt"/>
              </a:rPr>
              <a:t>January - May 2026</a:t>
            </a:r>
            <a:endParaRPr lang="en-BE" b="1">
              <a:solidFill>
                <a:schemeClr val="accent1"/>
              </a:solidFill>
              <a:latin typeface="+mj-lt"/>
            </a:endParaRPr>
          </a:p>
        </p:txBody>
      </p:sp>
      <p:sp>
        <p:nvSpPr>
          <p:cNvPr id="48" name="TextBox 47">
            <a:extLst>
              <a:ext uri="{FF2B5EF4-FFF2-40B4-BE49-F238E27FC236}">
                <a16:creationId xmlns:a16="http://schemas.microsoft.com/office/drawing/2014/main" id="{3FB34462-B5BC-31B4-1E10-B45B1F4F22E5}"/>
              </a:ext>
            </a:extLst>
          </p:cNvPr>
          <p:cNvSpPr txBox="1"/>
          <p:nvPr/>
        </p:nvSpPr>
        <p:spPr>
          <a:xfrm>
            <a:off x="4974175" y="4763769"/>
            <a:ext cx="2743227" cy="1169551"/>
          </a:xfrm>
          <a:prstGeom prst="rect">
            <a:avLst/>
          </a:prstGeom>
          <a:noFill/>
        </p:spPr>
        <p:txBody>
          <a:bodyPr wrap="square" rtlCol="0">
            <a:spAutoFit/>
          </a:bodyPr>
          <a:lstStyle/>
          <a:p>
            <a:r>
              <a:rPr lang="en-US" sz="1400">
                <a:solidFill>
                  <a:schemeClr val="accent6"/>
                </a:solidFill>
                <a:effectLst/>
                <a:latin typeface="+mj-lt"/>
              </a:rPr>
              <a:t>Request for Partnership for services on the campus – consists of site visits, RFP submittals, RFP meetings and selection</a:t>
            </a:r>
            <a:endParaRPr lang="en-BE" sz="1400">
              <a:solidFill>
                <a:schemeClr val="accent6"/>
              </a:solidFill>
              <a:latin typeface="+mj-lt"/>
            </a:endParaRPr>
          </a:p>
        </p:txBody>
      </p:sp>
      <p:sp>
        <p:nvSpPr>
          <p:cNvPr id="28" name="TextBox 27">
            <a:extLst>
              <a:ext uri="{FF2B5EF4-FFF2-40B4-BE49-F238E27FC236}">
                <a16:creationId xmlns:a16="http://schemas.microsoft.com/office/drawing/2014/main" id="{C4D63229-A055-52A3-B7F6-9030D771DD87}"/>
              </a:ext>
            </a:extLst>
          </p:cNvPr>
          <p:cNvSpPr txBox="1"/>
          <p:nvPr/>
        </p:nvSpPr>
        <p:spPr>
          <a:xfrm>
            <a:off x="6974462" y="1842006"/>
            <a:ext cx="2103120" cy="646331"/>
          </a:xfrm>
          <a:prstGeom prst="rect">
            <a:avLst/>
          </a:prstGeom>
          <a:noFill/>
        </p:spPr>
        <p:txBody>
          <a:bodyPr wrap="square" rtlCol="0">
            <a:spAutoFit/>
          </a:bodyPr>
          <a:lstStyle/>
          <a:p>
            <a:r>
              <a:rPr lang="en-US" b="1">
                <a:solidFill>
                  <a:schemeClr val="accent1"/>
                </a:solidFill>
                <a:latin typeface="+mj-lt"/>
              </a:rPr>
              <a:t>Summer 2026 – Early 2028</a:t>
            </a:r>
            <a:endParaRPr lang="en-BE" b="1">
              <a:solidFill>
                <a:schemeClr val="accent1"/>
              </a:solidFill>
              <a:latin typeface="+mj-lt"/>
            </a:endParaRPr>
          </a:p>
        </p:txBody>
      </p:sp>
      <p:sp>
        <p:nvSpPr>
          <p:cNvPr id="49" name="TextBox 48">
            <a:extLst>
              <a:ext uri="{FF2B5EF4-FFF2-40B4-BE49-F238E27FC236}">
                <a16:creationId xmlns:a16="http://schemas.microsoft.com/office/drawing/2014/main" id="{EB947358-B5D7-8FF8-2A81-30D2287D2113}"/>
              </a:ext>
            </a:extLst>
          </p:cNvPr>
          <p:cNvSpPr txBox="1"/>
          <p:nvPr/>
        </p:nvSpPr>
        <p:spPr>
          <a:xfrm>
            <a:off x="6927982" y="2476662"/>
            <a:ext cx="2640134" cy="954107"/>
          </a:xfrm>
          <a:prstGeom prst="rect">
            <a:avLst/>
          </a:prstGeom>
          <a:noFill/>
        </p:spPr>
        <p:txBody>
          <a:bodyPr wrap="square" rtlCol="0">
            <a:spAutoFit/>
          </a:bodyPr>
          <a:lstStyle/>
          <a:p>
            <a:r>
              <a:rPr lang="en-US" sz="1400">
                <a:solidFill>
                  <a:schemeClr val="accent6"/>
                </a:solidFill>
                <a:latin typeface="+mj-lt"/>
              </a:rPr>
              <a:t>V</a:t>
            </a:r>
            <a:r>
              <a:rPr lang="en-US" sz="1400">
                <a:solidFill>
                  <a:schemeClr val="accent6"/>
                </a:solidFill>
                <a:effectLst/>
                <a:latin typeface="+mj-lt"/>
              </a:rPr>
              <a:t>ertical construction of Campus for Hope; </a:t>
            </a:r>
            <a:br>
              <a:rPr lang="en-US" sz="1400">
                <a:solidFill>
                  <a:schemeClr val="accent6"/>
                </a:solidFill>
                <a:effectLst/>
                <a:latin typeface="+mj-lt"/>
              </a:rPr>
            </a:br>
            <a:r>
              <a:rPr lang="en-US" sz="1400">
                <a:solidFill>
                  <a:schemeClr val="accent6"/>
                </a:solidFill>
                <a:effectLst/>
                <a:latin typeface="+mj-lt"/>
              </a:rPr>
              <a:t>staff recruitment and </a:t>
            </a:r>
            <a:br>
              <a:rPr lang="en-US" sz="1400">
                <a:solidFill>
                  <a:schemeClr val="accent6"/>
                </a:solidFill>
                <a:effectLst/>
                <a:latin typeface="+mj-lt"/>
              </a:rPr>
            </a:br>
            <a:r>
              <a:rPr lang="en-US" sz="1400">
                <a:solidFill>
                  <a:schemeClr val="accent6"/>
                </a:solidFill>
                <a:effectLst/>
                <a:latin typeface="+mj-lt"/>
              </a:rPr>
              <a:t>team buildout</a:t>
            </a:r>
          </a:p>
        </p:txBody>
      </p:sp>
      <p:sp>
        <p:nvSpPr>
          <p:cNvPr id="27" name="TextBox 26">
            <a:extLst>
              <a:ext uri="{FF2B5EF4-FFF2-40B4-BE49-F238E27FC236}">
                <a16:creationId xmlns:a16="http://schemas.microsoft.com/office/drawing/2014/main" id="{7908976E-135A-57D7-A146-C616E87F34F2}"/>
              </a:ext>
            </a:extLst>
          </p:cNvPr>
          <p:cNvSpPr txBox="1"/>
          <p:nvPr/>
        </p:nvSpPr>
        <p:spPr>
          <a:xfrm>
            <a:off x="8655045" y="4176800"/>
            <a:ext cx="2103121" cy="646331"/>
          </a:xfrm>
          <a:prstGeom prst="rect">
            <a:avLst/>
          </a:prstGeom>
          <a:noFill/>
        </p:spPr>
        <p:txBody>
          <a:bodyPr wrap="square" rtlCol="0">
            <a:spAutoFit/>
          </a:bodyPr>
          <a:lstStyle/>
          <a:p>
            <a:r>
              <a:rPr lang="en-US" b="1">
                <a:solidFill>
                  <a:schemeClr val="accent1"/>
                </a:solidFill>
                <a:latin typeface="+mj-lt"/>
              </a:rPr>
              <a:t>Summer</a:t>
            </a:r>
          </a:p>
          <a:p>
            <a:r>
              <a:rPr lang="en-US" b="1">
                <a:solidFill>
                  <a:schemeClr val="accent1"/>
                </a:solidFill>
                <a:latin typeface="+mj-lt"/>
              </a:rPr>
              <a:t>2028</a:t>
            </a:r>
            <a:endParaRPr lang="en-BE" b="1">
              <a:solidFill>
                <a:schemeClr val="accent1"/>
              </a:solidFill>
              <a:latin typeface="+mj-lt"/>
            </a:endParaRPr>
          </a:p>
        </p:txBody>
      </p:sp>
      <p:sp>
        <p:nvSpPr>
          <p:cNvPr id="29" name="TextBox 28">
            <a:extLst>
              <a:ext uri="{FF2B5EF4-FFF2-40B4-BE49-F238E27FC236}">
                <a16:creationId xmlns:a16="http://schemas.microsoft.com/office/drawing/2014/main" id="{8C406144-A5D9-9A0C-444C-EC897C03A3C1}"/>
              </a:ext>
            </a:extLst>
          </p:cNvPr>
          <p:cNvSpPr txBox="1"/>
          <p:nvPr/>
        </p:nvSpPr>
        <p:spPr>
          <a:xfrm>
            <a:off x="8655045" y="4763769"/>
            <a:ext cx="2743227" cy="523220"/>
          </a:xfrm>
          <a:prstGeom prst="rect">
            <a:avLst/>
          </a:prstGeom>
          <a:noFill/>
        </p:spPr>
        <p:txBody>
          <a:bodyPr wrap="square" rtlCol="0">
            <a:spAutoFit/>
          </a:bodyPr>
          <a:lstStyle/>
          <a:p>
            <a:r>
              <a:rPr lang="en-GB" sz="1400">
                <a:solidFill>
                  <a:schemeClr val="accent6"/>
                </a:solidFill>
                <a:effectLst/>
                <a:latin typeface="+mj-lt"/>
              </a:rPr>
              <a:t>Campus for </a:t>
            </a:r>
            <a:br>
              <a:rPr lang="en-GB" sz="1400">
                <a:solidFill>
                  <a:schemeClr val="accent6"/>
                </a:solidFill>
                <a:effectLst/>
                <a:latin typeface="+mj-lt"/>
              </a:rPr>
            </a:br>
            <a:r>
              <a:rPr lang="en-GB" sz="1400">
                <a:solidFill>
                  <a:schemeClr val="accent6"/>
                </a:solidFill>
                <a:effectLst/>
                <a:latin typeface="+mj-lt"/>
              </a:rPr>
              <a:t>Hope Opens</a:t>
            </a:r>
            <a:endParaRPr lang="en-BE" sz="1400">
              <a:solidFill>
                <a:schemeClr val="accent6"/>
              </a:solidFill>
              <a:latin typeface="+mj-lt"/>
            </a:endParaRPr>
          </a:p>
        </p:txBody>
      </p:sp>
      <p:sp>
        <p:nvSpPr>
          <p:cNvPr id="12" name="Oval 11">
            <a:extLst>
              <a:ext uri="{FF2B5EF4-FFF2-40B4-BE49-F238E27FC236}">
                <a16:creationId xmlns:a16="http://schemas.microsoft.com/office/drawing/2014/main" id="{E10B7D6C-4252-1D2B-CEBA-3174F23E704E}"/>
              </a:ext>
              <a:ext uri="{C183D7F6-B498-43B3-948B-1728B52AA6E4}">
                <adec:decorative xmlns:adec="http://schemas.microsoft.com/office/drawing/2017/decorative" val="1"/>
              </a:ext>
            </a:extLst>
          </p:cNvPr>
          <p:cNvSpPr/>
          <p:nvPr/>
        </p:nvSpPr>
        <p:spPr>
          <a:xfrm>
            <a:off x="6435608" y="3372687"/>
            <a:ext cx="691376" cy="6913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chemeClr val="bg1"/>
              </a:solidFill>
            </a:endParaRPr>
          </a:p>
        </p:txBody>
      </p:sp>
      <p:sp>
        <p:nvSpPr>
          <p:cNvPr id="26" name="Oval 25">
            <a:extLst>
              <a:ext uri="{FF2B5EF4-FFF2-40B4-BE49-F238E27FC236}">
                <a16:creationId xmlns:a16="http://schemas.microsoft.com/office/drawing/2014/main" id="{4D1C54A7-7F2D-D38C-F1C5-FB3663463E21}"/>
              </a:ext>
              <a:ext uri="{C183D7F6-B498-43B3-948B-1728B52AA6E4}">
                <adec:decorative xmlns:adec="http://schemas.microsoft.com/office/drawing/2017/decorative" val="1"/>
              </a:ext>
            </a:extLst>
          </p:cNvPr>
          <p:cNvSpPr/>
          <p:nvPr/>
        </p:nvSpPr>
        <p:spPr>
          <a:xfrm>
            <a:off x="8248049" y="3372687"/>
            <a:ext cx="691376" cy="6913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solidFill>
                <a:schemeClr val="bg1"/>
              </a:solidFill>
            </a:endParaRPr>
          </a:p>
        </p:txBody>
      </p:sp>
      <p:pic>
        <p:nvPicPr>
          <p:cNvPr id="32" name="Picture 31">
            <a:extLst>
              <a:ext uri="{FF2B5EF4-FFF2-40B4-BE49-F238E27FC236}">
                <a16:creationId xmlns:a16="http://schemas.microsoft.com/office/drawing/2014/main" id="{9B7648BA-B2CB-4449-0D10-32E8F3D4E081}"/>
              </a:ext>
              <a:ext uri="{C183D7F6-B498-43B3-948B-1728B52AA6E4}">
                <adec:decorative xmlns:adec="http://schemas.microsoft.com/office/drawing/2017/decorative" val="1"/>
              </a:ext>
            </a:extLst>
          </p:cNvPr>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colorTemperature colorTemp="1500"/>
                    </a14:imgEffect>
                    <a14:imgEffect>
                      <a14:brightnessContrast contrast="40000"/>
                    </a14:imgEffect>
                  </a14:imgLayer>
                </a14:imgProps>
              </a:ext>
            </a:extLst>
          </a:blip>
          <a:srcRect/>
          <a:stretch/>
        </p:blipFill>
        <p:spPr>
          <a:xfrm>
            <a:off x="8290961" y="3392609"/>
            <a:ext cx="609648" cy="609648"/>
          </a:xfrm>
          <a:prstGeom prst="rect">
            <a:avLst/>
          </a:prstGeom>
        </p:spPr>
      </p:pic>
      <p:sp>
        <p:nvSpPr>
          <p:cNvPr id="4" name="Rectangle 3">
            <a:extLst>
              <a:ext uri="{FF2B5EF4-FFF2-40B4-BE49-F238E27FC236}">
                <a16:creationId xmlns:a16="http://schemas.microsoft.com/office/drawing/2014/main" id="{F10F3F9D-6A0B-E04C-B9F3-F9330BBE98CA}"/>
              </a:ext>
              <a:ext uri="{C183D7F6-B498-43B3-948B-1728B52AA6E4}">
                <adec:decorative xmlns:adec="http://schemas.microsoft.com/office/drawing/2017/decorative" val="1"/>
              </a:ext>
            </a:extLst>
          </p:cNvPr>
          <p:cNvSpPr/>
          <p:nvPr/>
        </p:nvSpPr>
        <p:spPr>
          <a:xfrm>
            <a:off x="11249237" y="0"/>
            <a:ext cx="96012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B33FC29-D1A6-66F0-2338-2FD13DA0016F}"/>
              </a:ext>
              <a:ext uri="{C183D7F6-B498-43B3-948B-1728B52AA6E4}">
                <adec:decorative xmlns:adec="http://schemas.microsoft.com/office/drawing/2017/decorative" val="1"/>
              </a:ext>
            </a:extLst>
          </p:cNvPr>
          <p:cNvPicPr>
            <a:picLocks noChangeAspect="1"/>
          </p:cNvPicPr>
          <p:nvPr/>
        </p:nvPicPr>
        <p:blipFill>
          <a:blip r:embed="rId4">
            <a:duotone>
              <a:schemeClr val="accent1">
                <a:shade val="45000"/>
                <a:satMod val="135000"/>
              </a:schemeClr>
              <a:prstClr val="white"/>
            </a:duotone>
            <a:lum bright="100000"/>
          </a:blip>
          <a:stretch>
            <a:fillRect/>
          </a:stretch>
        </p:blipFill>
        <p:spPr>
          <a:xfrm>
            <a:off x="11534296" y="213807"/>
            <a:ext cx="432152" cy="432152"/>
          </a:xfrm>
          <a:prstGeom prst="rect">
            <a:avLst/>
          </a:prstGeom>
        </p:spPr>
      </p:pic>
      <p:pic>
        <p:nvPicPr>
          <p:cNvPr id="6" name="Graphic 5">
            <a:extLst>
              <a:ext uri="{FF2B5EF4-FFF2-40B4-BE49-F238E27FC236}">
                <a16:creationId xmlns:a16="http://schemas.microsoft.com/office/drawing/2014/main" id="{3279E39C-CD8E-0A6E-D544-6BBDB5E09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82730" y="3519518"/>
            <a:ext cx="391732" cy="362167"/>
          </a:xfrm>
          <a:prstGeom prst="rect">
            <a:avLst/>
          </a:prstGeom>
        </p:spPr>
      </p:pic>
      <p:pic>
        <p:nvPicPr>
          <p:cNvPr id="14" name="Content Placeholder 13">
            <a:extLst>
              <a:ext uri="{FF2B5EF4-FFF2-40B4-BE49-F238E27FC236}">
                <a16:creationId xmlns:a16="http://schemas.microsoft.com/office/drawing/2014/main" id="{12DA88CB-6514-EA61-63EE-98A996718668}"/>
              </a:ext>
              <a:ext uri="{C183D7F6-B498-43B3-948B-1728B52AA6E4}">
                <adec:decorative xmlns:adec="http://schemas.microsoft.com/office/drawing/2017/decorative" val="1"/>
              </a:ext>
            </a:extLst>
          </p:cNvPr>
          <p:cNvPicPr>
            <a:picLocks noGrp="1" noChangeAspect="1"/>
          </p:cNvPicPr>
          <p:nvPr>
            <p:ph sz="quarter" idx="10"/>
          </p:nvPr>
        </p:nvPicPr>
        <p:blipFill>
          <a:blip>
            <a:extLst>
              <a:ext uri="{96DAC541-7B7A-43D3-8B79-37D633B846F1}">
                <asvg:svgBlip xmlns:asvg="http://schemas.microsoft.com/office/drawing/2016/SVG/main" r:embed="rId6"/>
              </a:ext>
            </a:extLst>
          </a:blip>
          <a:stretch>
            <a:fillRect/>
          </a:stretch>
        </p:blipFill>
        <p:spPr>
          <a:xfrm>
            <a:off x="1047142" y="3473887"/>
            <a:ext cx="447091" cy="447091"/>
          </a:xfrm>
        </p:spPr>
      </p:pic>
      <p:pic>
        <p:nvPicPr>
          <p:cNvPr id="7" name="Graphic 6">
            <a:extLst>
              <a:ext uri="{FF2B5EF4-FFF2-40B4-BE49-F238E27FC236}">
                <a16:creationId xmlns:a16="http://schemas.microsoft.com/office/drawing/2014/main" id="{8EF42983-5ED2-2CE5-06FB-C02715979B2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69194" y="3499285"/>
            <a:ext cx="479500" cy="479500"/>
          </a:xfrm>
          <a:prstGeom prst="rect">
            <a:avLst/>
          </a:prstGeom>
        </p:spPr>
      </p:pic>
      <p:pic>
        <p:nvPicPr>
          <p:cNvPr id="11" name="Graphic 10">
            <a:extLst>
              <a:ext uri="{FF2B5EF4-FFF2-40B4-BE49-F238E27FC236}">
                <a16:creationId xmlns:a16="http://schemas.microsoft.com/office/drawing/2014/main" id="{840B6855-B955-CD02-65B5-3B640A46FC6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744643" y="3468679"/>
            <a:ext cx="386338" cy="457506"/>
          </a:xfrm>
          <a:prstGeom prst="rect">
            <a:avLst/>
          </a:prstGeom>
        </p:spPr>
      </p:pic>
    </p:spTree>
    <p:extLst>
      <p:ext uri="{BB962C8B-B14F-4D97-AF65-F5344CB8AC3E}">
        <p14:creationId xmlns:p14="http://schemas.microsoft.com/office/powerpoint/2010/main" val="1838205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6409C9-6E14-4A07-AADF-A4EED60BB8E0}"/>
              </a:ext>
            </a:extLst>
          </p:cNvPr>
          <p:cNvSpPr>
            <a:spLocks noGrp="1"/>
          </p:cNvSpPr>
          <p:nvPr>
            <p:ph type="title"/>
          </p:nvPr>
        </p:nvSpPr>
        <p:spPr>
          <a:xfrm>
            <a:off x="225552" y="-1325563"/>
            <a:ext cx="11740896" cy="1325563"/>
          </a:xfrm>
        </p:spPr>
        <p:txBody>
          <a:bodyPr vert="horz" lIns="91440" tIns="45720" rIns="91440" bIns="45720" rtlCol="0" anchor="b">
            <a:normAutofit/>
          </a:bodyPr>
          <a:lstStyle/>
          <a:p>
            <a:r>
              <a:rPr lang="en-US" dirty="0"/>
              <a:t>Campus for Hope – Las Vegas</a:t>
            </a:r>
          </a:p>
        </p:txBody>
      </p:sp>
      <p:pic>
        <p:nvPicPr>
          <p:cNvPr id="2" name="Online Media 1" title="Campus for Hope - Las Vegas">
            <a:hlinkClick r:id="" action="ppaction://media"/>
            <a:extLst>
              <a:ext uri="{FF2B5EF4-FFF2-40B4-BE49-F238E27FC236}">
                <a16:creationId xmlns:a16="http://schemas.microsoft.com/office/drawing/2014/main" id="{97C70FA8-5B5C-8808-9310-0CEB19EC48DB}"/>
              </a:ext>
            </a:extLst>
          </p:cNvPr>
          <p:cNvPicPr>
            <a:picLocks noGrp="1" noRot="1" noChangeAspect="1"/>
          </p:cNvPicPr>
          <p:nvPr>
            <p:ph sz="quarter" idx="10"/>
            <a:videoFile r:link="rId1"/>
          </p:nvPr>
        </p:nvPicPr>
        <p:blipFill>
          <a:blip r:embed="rId4"/>
          <a:stretch>
            <a:fillRect/>
          </a:stretch>
        </p:blipFill>
        <p:spPr>
          <a:xfrm>
            <a:off x="0" y="0"/>
            <a:ext cx="12192000" cy="6880634"/>
          </a:xfrm>
          <a:prstGeom prst="rect">
            <a:avLst/>
          </a:prstGeom>
        </p:spPr>
      </p:pic>
    </p:spTree>
    <p:extLst>
      <p:ext uri="{BB962C8B-B14F-4D97-AF65-F5344CB8AC3E}">
        <p14:creationId xmlns:p14="http://schemas.microsoft.com/office/powerpoint/2010/main" val="85976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1_Office Theme">
  <a:themeElements>
    <a:clrScheme name="C4H Colors">
      <a:dk1>
        <a:sysClr val="windowText" lastClr="000000"/>
      </a:dk1>
      <a:lt1>
        <a:sysClr val="window" lastClr="FFFFFF"/>
      </a:lt1>
      <a:dk2>
        <a:srgbClr val="0E2841"/>
      </a:dk2>
      <a:lt2>
        <a:srgbClr val="E8E8E8"/>
      </a:lt2>
      <a:accent1>
        <a:srgbClr val="0A66D4"/>
      </a:accent1>
      <a:accent2>
        <a:srgbClr val="FFE769"/>
      </a:accent2>
      <a:accent3>
        <a:srgbClr val="43243A"/>
      </a:accent3>
      <a:accent4>
        <a:srgbClr val="FFF2ED"/>
      </a:accent4>
      <a:accent5>
        <a:srgbClr val="DEB98A"/>
      </a:accent5>
      <a:accent6>
        <a:srgbClr val="141414"/>
      </a:accent6>
      <a:hlink>
        <a:srgbClr val="467886"/>
      </a:hlink>
      <a:folHlink>
        <a:srgbClr val="96607D"/>
      </a:folHlink>
    </a:clrScheme>
    <a:fontScheme name="Custom 16">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445C5C999244A41B0E3501F1F636940" ma:contentTypeVersion="13" ma:contentTypeDescription="Create a new document." ma:contentTypeScope="" ma:versionID="0b733aba2624c17f7a5182ffc427de5d">
  <xsd:schema xmlns:xsd="http://www.w3.org/2001/XMLSchema" xmlns:xs="http://www.w3.org/2001/XMLSchema" xmlns:p="http://schemas.microsoft.com/office/2006/metadata/properties" xmlns:ns2="8918f56f-c4f0-47a9-84e9-2929eaf0e940" xmlns:ns3="c0497c68-b98f-4f62-a755-f73554ce46c8" targetNamespace="http://schemas.microsoft.com/office/2006/metadata/properties" ma:root="true" ma:fieldsID="1ca5bdf02de24d58d39ec5acb5b8d61e" ns2:_="" ns3:_="">
    <xsd:import namespace="8918f56f-c4f0-47a9-84e9-2929eaf0e940"/>
    <xsd:import namespace="c0497c68-b98f-4f62-a755-f73554ce46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BillingMetadata"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18f56f-c4f0-47a9-84e9-2929eaf0e9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2b4da99-3406-44bb-97d8-a65fcb412bb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0497c68-b98f-4f62-a755-f73554ce46c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b78e88-eaab-43da-b17b-e054e8b3ead6}" ma:internalName="TaxCatchAll" ma:showField="CatchAllData" ma:web="c0497c68-b98f-4f62-a755-f73554ce4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918f56f-c4f0-47a9-84e9-2929eaf0e940">
      <Terms xmlns="http://schemas.microsoft.com/office/infopath/2007/PartnerControls"/>
    </lcf76f155ced4ddcb4097134ff3c332f>
    <TaxCatchAll xmlns="c0497c68-b98f-4f62-a755-f73554ce46c8" xsi:nil="true"/>
  </documentManagement>
</p:properties>
</file>

<file path=customXml/itemProps1.xml><?xml version="1.0" encoding="utf-8"?>
<ds:datastoreItem xmlns:ds="http://schemas.openxmlformats.org/officeDocument/2006/customXml" ds:itemID="{7AE08E78-A1C7-4C92-80FA-46C51DDA6728}">
  <ds:schemaRefs>
    <ds:schemaRef ds:uri="http://schemas.microsoft.com/sharepoint/v3/contenttype/forms"/>
  </ds:schemaRefs>
</ds:datastoreItem>
</file>

<file path=customXml/itemProps2.xml><?xml version="1.0" encoding="utf-8"?>
<ds:datastoreItem xmlns:ds="http://schemas.openxmlformats.org/officeDocument/2006/customXml" ds:itemID="{B94C20AA-EFE0-41A9-A027-B4FBF42F6684}">
  <ds:schemaRefs>
    <ds:schemaRef ds:uri="8918f56f-c4f0-47a9-84e9-2929eaf0e940"/>
    <ds:schemaRef ds:uri="c0497c68-b98f-4f62-a755-f73554ce46c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6A1F675-49B9-4817-AA9F-C2B24E56B5B5}">
  <ds:schemaRefs>
    <ds:schemaRef ds:uri="http://purl.org/dc/terms/"/>
    <ds:schemaRef ds:uri="http://schemas.microsoft.com/office/2006/metadata/properties"/>
    <ds:schemaRef ds:uri="http://schemas.microsoft.com/office/infopath/2007/PartnerControls"/>
    <ds:schemaRef ds:uri="8918f56f-c4f0-47a9-84e9-2929eaf0e940"/>
    <ds:schemaRef ds:uri="http://schemas.microsoft.com/office/2006/documentManagement/types"/>
    <ds:schemaRef ds:uri="http://purl.org/dc/elements/1.1/"/>
    <ds:schemaRef ds:uri="http://schemas.openxmlformats.org/package/2006/metadata/core-properties"/>
    <ds:schemaRef ds:uri="c0497c68-b98f-4f62-a755-f73554ce46c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1315</TotalTime>
  <Words>1163</Words>
  <Application>Microsoft Office PowerPoint</Application>
  <PresentationFormat>Widescreen</PresentationFormat>
  <Paragraphs>197</Paragraphs>
  <Slides>19</Slides>
  <Notes>7</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Aptos</vt:lpstr>
      <vt:lpstr>Arial</vt:lpstr>
      <vt:lpstr>Calibri</vt:lpstr>
      <vt:lpstr>Helvetica Neue</vt:lpstr>
      <vt:lpstr>Open Sans</vt:lpstr>
      <vt:lpstr>Open Sans Medium</vt:lpstr>
      <vt:lpstr>Plus Jakarta Sans</vt:lpstr>
      <vt:lpstr>Poppins</vt:lpstr>
      <vt:lpstr>Poppins Bold</vt:lpstr>
      <vt:lpstr>1_Office Theme</vt:lpstr>
      <vt:lpstr>Campus for Hope Overview</vt:lpstr>
      <vt:lpstr>Campus for Hope is a transformative  investment</vt:lpstr>
      <vt:lpstr>The campus will provide comprehensive  wrap around services in a trauma-informed environment with the ultimate goal of ending a person’s homelessness</vt:lpstr>
      <vt:lpstr> Mission, Vision &amp; Values</vt:lpstr>
      <vt:lpstr>Campus for Hope Journey</vt:lpstr>
      <vt:lpstr>Campus for Hope Client Profiles</vt:lpstr>
      <vt:lpstr>What Sets Campus for Hope Apart</vt:lpstr>
      <vt:lpstr>Campus Site plan</vt:lpstr>
      <vt:lpstr>Wrap Around Services &amp; Partners</vt:lpstr>
      <vt:lpstr>Partner Agencies</vt:lpstr>
      <vt:lpstr>Campus Master Plan</vt:lpstr>
      <vt:lpstr>Residing on Campus &amp; 24/7 Support</vt:lpstr>
      <vt:lpstr>Special Features on Campus</vt:lpstr>
      <vt:lpstr>Welcome Center (Main Entrance)</vt:lpstr>
      <vt:lpstr>Health and Healing Center</vt:lpstr>
      <vt:lpstr>Residential Promenade</vt:lpstr>
      <vt:lpstr>Social Enterprise, Gym &amp; Secondary Entry (from Charleston)</vt:lpstr>
      <vt:lpstr>Road to buildout:  Implementation timeline</vt:lpstr>
      <vt:lpstr>Campus for Hope – Las Vegas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Campus for Hope Presentation to the ICHH on October 29, 2026</dc:title>
  <dc:creator>Aja Leija</dc:creator>
  <cp:lastModifiedBy>Kristle Muessle</cp:lastModifiedBy>
  <cp:revision>4</cp:revision>
  <dcterms:created xsi:type="dcterms:W3CDTF">2026-01-06T19:37:06Z</dcterms:created>
  <dcterms:modified xsi:type="dcterms:W3CDTF">2026-10-22T21:34:31Z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0x0101003445C5C999244A41B0E3501F1F636940</vt:lpwstr>
  </property>
  <property fmtid="{D5CDD505-2E9C-101B-9397-08002B2CF9AE}" pid="3" name="MediaServiceImageTags">
    <vt:lpwstr/>
  </property>
</Properties>
</file>